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1"/>
  </p:notesMasterIdLst>
  <p:handoutMasterIdLst>
    <p:handoutMasterId r:id="rId62"/>
  </p:handoutMasterIdLst>
  <p:sldIdLst>
    <p:sldId id="881" r:id="rId2"/>
    <p:sldId id="10793" r:id="rId3"/>
    <p:sldId id="10792" r:id="rId4"/>
    <p:sldId id="10946" r:id="rId5"/>
    <p:sldId id="264" r:id="rId6"/>
    <p:sldId id="10904" r:id="rId7"/>
    <p:sldId id="10757" r:id="rId8"/>
    <p:sldId id="10704" r:id="rId9"/>
    <p:sldId id="10912" r:id="rId10"/>
    <p:sldId id="10914" r:id="rId11"/>
    <p:sldId id="10913" r:id="rId12"/>
    <p:sldId id="10906" r:id="rId13"/>
    <p:sldId id="10781" r:id="rId14"/>
    <p:sldId id="10397" r:id="rId15"/>
    <p:sldId id="10407" r:id="rId16"/>
    <p:sldId id="10408" r:id="rId17"/>
    <p:sldId id="10409" r:id="rId18"/>
    <p:sldId id="10410" r:id="rId19"/>
    <p:sldId id="10794" r:id="rId20"/>
    <p:sldId id="10948" r:id="rId21"/>
    <p:sldId id="10949" r:id="rId22"/>
    <p:sldId id="10928" r:id="rId23"/>
    <p:sldId id="10872" r:id="rId24"/>
    <p:sldId id="274" r:id="rId25"/>
    <p:sldId id="10873" r:id="rId26"/>
    <p:sldId id="10950" r:id="rId27"/>
    <p:sldId id="10951" r:id="rId28"/>
    <p:sldId id="10944" r:id="rId29"/>
    <p:sldId id="10921" r:id="rId30"/>
    <p:sldId id="258" r:id="rId31"/>
    <p:sldId id="259" r:id="rId32"/>
    <p:sldId id="10939" r:id="rId33"/>
    <p:sldId id="10941" r:id="rId34"/>
    <p:sldId id="10940" r:id="rId35"/>
    <p:sldId id="10942" r:id="rId36"/>
    <p:sldId id="10945" r:id="rId37"/>
    <p:sldId id="10954" r:id="rId38"/>
    <p:sldId id="10943" r:id="rId39"/>
    <p:sldId id="421" r:id="rId40"/>
    <p:sldId id="457" r:id="rId41"/>
    <p:sldId id="447" r:id="rId42"/>
    <p:sldId id="456" r:id="rId43"/>
    <p:sldId id="449" r:id="rId44"/>
    <p:sldId id="10919" r:id="rId45"/>
    <p:sldId id="10920" r:id="rId46"/>
    <p:sldId id="10952" r:id="rId47"/>
    <p:sldId id="10868" r:id="rId48"/>
    <p:sldId id="10837" r:id="rId49"/>
    <p:sldId id="10866" r:id="rId50"/>
    <p:sldId id="10953" r:id="rId51"/>
    <p:sldId id="10929" r:id="rId52"/>
    <p:sldId id="2146" r:id="rId53"/>
    <p:sldId id="10875" r:id="rId54"/>
    <p:sldId id="10878" r:id="rId55"/>
    <p:sldId id="10899" r:id="rId56"/>
    <p:sldId id="10900" r:id="rId57"/>
    <p:sldId id="10901" r:id="rId58"/>
    <p:sldId id="10902" r:id="rId59"/>
    <p:sldId id="10915" r:id="rId6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Libert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B00C0"/>
    <a:srgbClr val="FFFF00"/>
    <a:srgbClr val="12BE12"/>
    <a:srgbClr val="548235"/>
    <a:srgbClr val="FFFFFF"/>
    <a:srgbClr val="E6E6E6"/>
    <a:srgbClr val="EEEEEE"/>
    <a:srgbClr val="1352B1"/>
    <a:srgbClr val="3BFFB4"/>
    <a:srgbClr val="99CE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87" autoAdjust="0"/>
    <p:restoredTop sz="49766" autoAdjust="0"/>
  </p:normalViewPr>
  <p:slideViewPr>
    <p:cSldViewPr>
      <p:cViewPr varScale="1">
        <p:scale>
          <a:sx n="45" d="100"/>
          <a:sy n="45" d="100"/>
        </p:scale>
        <p:origin x="1671" y="15"/>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2630"/>
    </p:cViewPr>
  </p:sorterViewPr>
  <p:notesViewPr>
    <p:cSldViewPr showGuides="1">
      <p:cViewPr varScale="1">
        <p:scale>
          <a:sx n="82" d="100"/>
          <a:sy n="82" d="100"/>
        </p:scale>
        <p:origin x="1986" y="90"/>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5"/>
            <a:ext cx="3170764" cy="482027"/>
          </a:xfrm>
          <a:prstGeom prst="rect">
            <a:avLst/>
          </a:prstGeom>
        </p:spPr>
        <p:txBody>
          <a:bodyPr vert="horz" lIns="94080" tIns="47041" rIns="94080" bIns="47041" rtlCol="0"/>
          <a:lstStyle>
            <a:lvl1pPr algn="l">
              <a:defRPr sz="1100"/>
            </a:lvl1pPr>
          </a:lstStyle>
          <a:p>
            <a:endParaRPr lang="en-US"/>
          </a:p>
        </p:txBody>
      </p:sp>
      <p:sp>
        <p:nvSpPr>
          <p:cNvPr id="3" name="Date Placeholder 2"/>
          <p:cNvSpPr>
            <a:spLocks noGrp="1"/>
          </p:cNvSpPr>
          <p:nvPr>
            <p:ph type="dt" sz="quarter" idx="1"/>
          </p:nvPr>
        </p:nvSpPr>
        <p:spPr>
          <a:xfrm>
            <a:off x="4142749" y="5"/>
            <a:ext cx="3170763" cy="482027"/>
          </a:xfrm>
          <a:prstGeom prst="rect">
            <a:avLst/>
          </a:prstGeom>
        </p:spPr>
        <p:txBody>
          <a:bodyPr vert="horz" lIns="94080" tIns="47041" rIns="94080" bIns="47041" rtlCol="0"/>
          <a:lstStyle>
            <a:lvl1pPr algn="r">
              <a:defRPr sz="1100"/>
            </a:lvl1pPr>
          </a:lstStyle>
          <a:p>
            <a:fld id="{B0023BA6-91CC-4CF9-8EDA-D85966E311D3}" type="datetimeFigureOut">
              <a:rPr lang="en-US" smtClean="0"/>
              <a:t>9/17/2023</a:t>
            </a:fld>
            <a:endParaRPr lang="en-US"/>
          </a:p>
        </p:txBody>
      </p:sp>
      <p:sp>
        <p:nvSpPr>
          <p:cNvPr id="4" name="Footer Placeholder 3"/>
          <p:cNvSpPr>
            <a:spLocks noGrp="1"/>
          </p:cNvSpPr>
          <p:nvPr>
            <p:ph type="ftr" sz="quarter" idx="2"/>
          </p:nvPr>
        </p:nvSpPr>
        <p:spPr>
          <a:xfrm>
            <a:off x="3" y="9119177"/>
            <a:ext cx="3170764" cy="482027"/>
          </a:xfrm>
          <a:prstGeom prst="rect">
            <a:avLst/>
          </a:prstGeom>
        </p:spPr>
        <p:txBody>
          <a:bodyPr vert="horz" lIns="94080" tIns="47041" rIns="94080" bIns="47041" rtlCol="0" anchor="b"/>
          <a:lstStyle>
            <a:lvl1pPr algn="l">
              <a:defRPr sz="1100"/>
            </a:lvl1pPr>
          </a:lstStyle>
          <a:p>
            <a:endParaRPr lang="en-US"/>
          </a:p>
        </p:txBody>
      </p:sp>
      <p:sp>
        <p:nvSpPr>
          <p:cNvPr id="5" name="Slide Number Placeholder 4"/>
          <p:cNvSpPr>
            <a:spLocks noGrp="1"/>
          </p:cNvSpPr>
          <p:nvPr>
            <p:ph type="sldNum" sz="quarter" idx="3"/>
          </p:nvPr>
        </p:nvSpPr>
        <p:spPr>
          <a:xfrm>
            <a:off x="4142749" y="9119177"/>
            <a:ext cx="3170763" cy="482027"/>
          </a:xfrm>
          <a:prstGeom prst="rect">
            <a:avLst/>
          </a:prstGeom>
        </p:spPr>
        <p:txBody>
          <a:bodyPr vert="horz" lIns="94080" tIns="47041" rIns="94080" bIns="47041" rtlCol="0" anchor="b"/>
          <a:lstStyle>
            <a:lvl1pPr algn="r">
              <a:defRPr sz="1100"/>
            </a:lvl1pPr>
          </a:lstStyle>
          <a:p>
            <a:fld id="{B061756B-133A-47BB-B1C4-8AA9463FDD64}" type="slidenum">
              <a:rPr lang="en-US" smtClean="0"/>
              <a:t>‹#›</a:t>
            </a:fld>
            <a:endParaRPr lang="en-US"/>
          </a:p>
        </p:txBody>
      </p:sp>
    </p:spTree>
    <p:extLst>
      <p:ext uri="{BB962C8B-B14F-4D97-AF65-F5344CB8AC3E}">
        <p14:creationId xmlns:p14="http://schemas.microsoft.com/office/powerpoint/2010/main" val="291867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169920" cy="480060"/>
          </a:xfrm>
          <a:prstGeom prst="rect">
            <a:avLst/>
          </a:prstGeom>
        </p:spPr>
        <p:txBody>
          <a:bodyPr vert="horz" lIns="92820" tIns="46409" rIns="92820" bIns="46409" rtlCol="0"/>
          <a:lstStyle>
            <a:lvl1pPr algn="l">
              <a:defRPr sz="1100"/>
            </a:lvl1pPr>
          </a:lstStyle>
          <a:p>
            <a:endParaRPr lang="en-US"/>
          </a:p>
        </p:txBody>
      </p:sp>
      <p:sp>
        <p:nvSpPr>
          <p:cNvPr id="3" name="Date Placeholder 2"/>
          <p:cNvSpPr>
            <a:spLocks noGrp="1"/>
          </p:cNvSpPr>
          <p:nvPr>
            <p:ph type="dt" idx="1"/>
          </p:nvPr>
        </p:nvSpPr>
        <p:spPr>
          <a:xfrm>
            <a:off x="4143590" y="1"/>
            <a:ext cx="3169920" cy="480060"/>
          </a:xfrm>
          <a:prstGeom prst="rect">
            <a:avLst/>
          </a:prstGeom>
        </p:spPr>
        <p:txBody>
          <a:bodyPr vert="horz" lIns="92820" tIns="46409" rIns="92820" bIns="46409" rtlCol="0"/>
          <a:lstStyle>
            <a:lvl1pPr algn="r">
              <a:defRPr sz="1100"/>
            </a:lvl1pPr>
          </a:lstStyle>
          <a:p>
            <a:fld id="{D0FDDF39-B491-4D15-83C3-F2130CB8F0F8}" type="datetimeFigureOut">
              <a:rPr lang="en-US" smtClean="0"/>
              <a:t>9/17/2023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2820" tIns="46409" rIns="92820" bIns="46409"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2820" tIns="46409" rIns="92820" bIns="4640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9119474"/>
            <a:ext cx="3169920" cy="480060"/>
          </a:xfrm>
          <a:prstGeom prst="rect">
            <a:avLst/>
          </a:prstGeom>
        </p:spPr>
        <p:txBody>
          <a:bodyPr vert="horz" lIns="92820" tIns="46409" rIns="92820" bIns="46409" rtlCol="0" anchor="b"/>
          <a:lstStyle>
            <a:lvl1pPr algn="l">
              <a:defRPr sz="1100"/>
            </a:lvl1pPr>
          </a:lstStyle>
          <a:p>
            <a:endParaRPr lang="en-US"/>
          </a:p>
        </p:txBody>
      </p:sp>
      <p:sp>
        <p:nvSpPr>
          <p:cNvPr id="7" name="Slide Number Placeholder 6"/>
          <p:cNvSpPr>
            <a:spLocks noGrp="1"/>
          </p:cNvSpPr>
          <p:nvPr>
            <p:ph type="sldNum" sz="quarter" idx="5"/>
          </p:nvPr>
        </p:nvSpPr>
        <p:spPr>
          <a:xfrm>
            <a:off x="4143590" y="9119474"/>
            <a:ext cx="3169920" cy="480060"/>
          </a:xfrm>
          <a:prstGeom prst="rect">
            <a:avLst/>
          </a:prstGeom>
        </p:spPr>
        <p:txBody>
          <a:bodyPr vert="horz" lIns="92820" tIns="46409" rIns="92820" bIns="46409" rtlCol="0" anchor="b"/>
          <a:lstStyle>
            <a:lvl1pPr algn="r">
              <a:defRPr sz="1100"/>
            </a:lvl1pPr>
          </a:lstStyle>
          <a:p>
            <a:fld id="{3E4061D9-ECA4-4CED-903E-8395C236FDCB}" type="slidenum">
              <a:rPr lang="en-US" smtClean="0"/>
              <a:t>‹#›</a:t>
            </a:fld>
            <a:endParaRPr lang="en-US"/>
          </a:p>
        </p:txBody>
      </p:sp>
    </p:spTree>
    <p:extLst>
      <p:ext uri="{BB962C8B-B14F-4D97-AF65-F5344CB8AC3E}">
        <p14:creationId xmlns:p14="http://schemas.microsoft.com/office/powerpoint/2010/main" val="3289797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Good morning. Many thanks to Stefan and the organizing committee for the invitation to come here today -- I am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very </a:t>
            </a:r>
            <a:r>
              <a:rPr lang="en-US" sz="1800" dirty="0">
                <a:effectLst/>
                <a:latin typeface="Calibri" panose="020F0502020204030204" pitchFamily="34" charset="0"/>
                <a:ea typeface="Calibri" panose="020F0502020204030204" pitchFamily="34" charset="0"/>
                <a:cs typeface="Times New Roman" panose="02020603050405020304" pitchFamily="18" charset="0"/>
              </a:rPr>
              <a:t>honored</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excited to be here with so many who share the  vision of open hardware innovation.</a:t>
            </a:r>
          </a:p>
          <a:p>
            <a:endParaRPr lang="en-US" dirty="0"/>
          </a:p>
        </p:txBody>
      </p:sp>
      <p:sp>
        <p:nvSpPr>
          <p:cNvPr id="4" name="Slide Number Placeholder 3"/>
          <p:cNvSpPr>
            <a:spLocks noGrp="1"/>
          </p:cNvSpPr>
          <p:nvPr>
            <p:ph type="sldNum" sz="quarter" idx="10"/>
          </p:nvPr>
        </p:nvSpPr>
        <p:spPr/>
        <p:txBody>
          <a:bodyPr/>
          <a:lstStyle/>
          <a:p>
            <a:fld id="{3E4061D9-ECA4-4CED-903E-8395C236FDCB}" type="slidenum">
              <a:rPr lang="en-US" smtClean="0"/>
              <a:t>1</a:t>
            </a:fld>
            <a:endParaRPr lang="en-US"/>
          </a:p>
        </p:txBody>
      </p:sp>
    </p:spTree>
    <p:extLst>
      <p:ext uri="{BB962C8B-B14F-4D97-AF65-F5344CB8AC3E}">
        <p14:creationId xmlns:p14="http://schemas.microsoft.com/office/powerpoint/2010/main" val="626830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slide gives a few recent highlights. This picture shows how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has touched students in New York State from high school through universities.</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It was part of </a:t>
            </a:r>
            <a:r>
              <a:rPr lang="en-US" sz="1200" dirty="0">
                <a:effectLst/>
                <a:latin typeface="Calibri" panose="020F0502020204030204" pitchFamily="34" charset="0"/>
                <a:ea typeface="Calibri" panose="020F0502020204030204" pitchFamily="34" charset="0"/>
                <a:cs typeface="Times New Roman" panose="02020603050405020304" pitchFamily="18" charset="0"/>
              </a:rPr>
              <a:t>Workshop Number 1 at the VLSI Symposium this summer in Kyoto – and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is also central to the IEEE Solid-State Circuits Society’s PICO program. </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is inside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flowrunners</a:t>
            </a:r>
            <a:r>
              <a:rPr lang="en-US" sz="1200" dirty="0">
                <a:effectLst/>
                <a:latin typeface="Calibri" panose="020F0502020204030204" pitchFamily="34" charset="0"/>
                <a:ea typeface="Calibri" panose="020F0502020204030204" pitchFamily="34" charset="0"/>
                <a:cs typeface="Times New Roman" panose="02020603050405020304" pitchFamily="18" charset="0"/>
              </a:rPr>
              <a:t> like Silicon Compiler and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OpenLane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Semicon</a:t>
            </a:r>
            <a:r>
              <a:rPr lang="en-US" sz="1200" dirty="0">
                <a:effectLst/>
                <a:latin typeface="Calibri" panose="020F0502020204030204" pitchFamily="34" charset="0"/>
                <a:ea typeface="Calibri" panose="020F0502020204030204" pitchFamily="34" charset="0"/>
                <a:cs typeface="Times New Roman" panose="02020603050405020304" pitchFamily="18" charset="0"/>
              </a:rPr>
              <a:t> West in July, AWS’s booth demo showed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running in their commercial cloud.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dirty="0">
                <a:effectLst/>
                <a:latin typeface="Calibri" panose="020F0502020204030204" pitchFamily="34" charset="0"/>
                <a:ea typeface="Calibri" panose="020F0502020204030204" pitchFamily="34" charset="0"/>
                <a:cs typeface="Times New Roman" panose="02020603050405020304" pitchFamily="18" charset="0"/>
              </a:rPr>
              <a:t>There were around 90 attendees at this birds-of-a-feather meeting – the fourth in a series – at the Design Automation Conference – also in July.  </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dirty="0">
                <a:effectLst/>
                <a:latin typeface="Calibri" panose="020F0502020204030204" pitchFamily="34" charset="0"/>
                <a:ea typeface="Calibri" panose="020F0502020204030204" pitchFamily="34" charset="0"/>
                <a:cs typeface="Times New Roman" panose="02020603050405020304" pitchFamily="18" charset="0"/>
              </a:rPr>
              <a:t>And there is flexibility: for example, there are recent database and other extensions for fine-grain 3D heterogeneous integration layout generation – here is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OpenROAD’s</a:t>
            </a:r>
            <a:r>
              <a:rPr lang="en-US" sz="1200" dirty="0">
                <a:effectLst/>
                <a:latin typeface="Calibri" panose="020F0502020204030204" pitchFamily="34" charset="0"/>
                <a:ea typeface="Calibri" panose="020F0502020204030204" pitchFamily="34" charset="0"/>
                <a:cs typeface="Times New Roman" panose="02020603050405020304" pitchFamily="18" charset="0"/>
              </a:rPr>
              <a:t> GUI showing multi-tier post-route layout.</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My point is that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has turned the corner.</a:t>
            </a:r>
          </a:p>
        </p:txBody>
      </p:sp>
      <p:sp>
        <p:nvSpPr>
          <p:cNvPr id="345" name="Google Shape;345;p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44001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just in case: here are pointers to repositories on GitHub, </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a:t>
            </a:r>
            <a:r>
              <a:rPr lang="en-US" sz="1800" dirty="0">
                <a:effectLst/>
                <a:latin typeface="Calibri" panose="020F0502020204030204" pitchFamily="34" charset="0"/>
                <a:ea typeface="Calibri" panose="020F0502020204030204" pitchFamily="34" charset="0"/>
                <a:cs typeface="Times New Roman" panose="02020603050405020304" pitchFamily="18" charset="0"/>
              </a:rPr>
              <a:t> a nicely automated flow, and</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integrated “app”, which is the EDA tool.  </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There’s Docs  and Slack discussions -- and some nice videos that introduce the tool, such as this one, online as well.</a:t>
            </a:r>
          </a:p>
        </p:txBody>
      </p:sp>
      <p:sp>
        <p:nvSpPr>
          <p:cNvPr id="345" name="Google Shape;345;p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254250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How did we get here?</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me personally,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journey started more than a quarter century ago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the Bookshelf project also tried to deliver </a:t>
            </a:r>
            <a:r>
              <a:rPr lang="en-US" sz="1200" dirty="0">
                <a:effectLst/>
                <a:latin typeface="Calibri" panose="020F0502020204030204" pitchFamily="34" charset="0"/>
                <a:ea typeface="Calibri" panose="020F0502020204030204" pitchFamily="34" charset="0"/>
                <a:cs typeface="Times New Roman" panose="02020603050405020304" pitchFamily="18" charset="0"/>
              </a:rPr>
              <a:t>open-source EDA with the goal of sharing knowledge and common infrastructure, to remove barriers and accelerate progress of the field.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was informed by many lessons from the Bookshelf experience.</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12</a:t>
            </a:fld>
            <a:endParaRPr lang="en-US"/>
          </a:p>
        </p:txBody>
      </p:sp>
    </p:spTree>
    <p:extLst>
      <p:ext uri="{BB962C8B-B14F-4D97-AF65-F5344CB8AC3E}">
        <p14:creationId xmlns:p14="http://schemas.microsoft.com/office/powerpoint/2010/main" val="641670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1242933" y="3397734"/>
            <a:ext cx="6836133" cy="3218906"/>
          </a:xfrm>
          <a:prstGeom prst="rect">
            <a:avLst/>
          </a:prstGeom>
          <a:noFill/>
          <a:ln>
            <a:noFill/>
          </a:ln>
        </p:spPr>
        <p:txBody>
          <a:bodyPr spcFirstLastPara="1" wrap="square" lIns="94200" tIns="47075" rIns="94200" bIns="47075"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knew from the start that the biggest challenge would be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Critical Mass and Critical Quality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So,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swing for the fences </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“seeding the Linux of EDA”</a:t>
            </a:r>
            <a:r>
              <a:rPr lang="en-US" sz="1800" dirty="0">
                <a:effectLst/>
                <a:latin typeface="Calibri" panose="020F0502020204030204" pitchFamily="34" charset="0"/>
                <a:ea typeface="Calibri" panose="020F0502020204030204" pitchFamily="34" charset="0"/>
                <a:cs typeface="Times New Roman" panose="02020603050405020304" pitchFamily="18" charset="0"/>
              </a:rPr>
              <a:t> – were our taglines five years ago at the very first ERI Summit in 2018</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Some of my talks have commented on related challenges.  For example,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openness with source code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the research leading edge is a matter of culture and personal choice.  It’s a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mirror</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ourselves – in a universe where academic EDA does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not</a:t>
            </a:r>
            <a:r>
              <a:rPr lang="en-US" sz="1800" dirty="0">
                <a:effectLst/>
                <a:latin typeface="Calibri" panose="020F0502020204030204" pitchFamily="34" charset="0"/>
                <a:ea typeface="Calibri" panose="020F0502020204030204" pitchFamily="34" charset="0"/>
                <a:cs typeface="Times New Roman" panose="02020603050405020304" pitchFamily="18" charset="0"/>
              </a:rPr>
              <a:t> have the “papers with code” kinds of conventions that you see in the AI/ML or Computer Vision fields.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for whom are we building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If we build it, who will come?   </a:t>
            </a:r>
            <a:r>
              <a:rPr lang="en-US" sz="1800" dirty="0">
                <a:effectLst/>
                <a:latin typeface="Calibri" panose="020F0502020204030204" pitchFamily="34" charset="0"/>
                <a:ea typeface="Calibri" panose="020F0502020204030204" pitchFamily="34" charset="0"/>
                <a:cs typeface="Times New Roman" panose="02020603050405020304" pitchFamily="18" charset="0"/>
              </a:rPr>
              <a:t>Who is we?  What is “it”?  Who will use “it” and contribute to “it”?  And how will we continue beyond the project end date?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build an ecosystem,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knew it must serve many stakeholders: government, semi companies, strong supporters such as Google, makers, IC startups, academic researchers and students, partners, and more.</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By the way, this talk and all my talks are posted at my lab website, and now</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let me spend a few minutes on the lessons highlighted by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this question in particular …</a:t>
            </a:r>
          </a:p>
        </p:txBody>
      </p:sp>
      <p:sp>
        <p:nvSpPr>
          <p:cNvPr id="345" name="Google Shape;345;p7:notes"/>
          <p:cNvSpPr>
            <a:spLocks noGrp="1" noRot="1" noChangeAspect="1"/>
          </p:cNvSpPr>
          <p:nvPr>
            <p:ph type="sldImg" idx="2"/>
          </p:nvPr>
        </p:nvSpPr>
        <p:spPr>
          <a:xfrm>
            <a:off x="2873375" y="536575"/>
            <a:ext cx="3575050" cy="26812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31775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perhaps THE question for open-source EDA:   </a:t>
            </a:r>
            <a:r>
              <a:rPr lang="en-US" b="1" dirty="0"/>
              <a:t>If we can build it, who will 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in my VLSI-SOC talk in 2020, I pointed out the ways in which Open-Source EDA is, truly, a “Field of Dreams”.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very early lessons for us were about the “WE” in “If WE build it …”</a:t>
            </a:r>
          </a:p>
          <a:p>
            <a:r>
              <a:rPr lang="en-US" sz="1200" b="1" i="0" u="none" strike="noStrike" kern="1200" baseline="0" dirty="0">
                <a:solidFill>
                  <a:schemeClr val="tx1"/>
                </a:solidFill>
                <a:latin typeface="+mn-lt"/>
                <a:ea typeface="+mn-ea"/>
                <a:cs typeface="+mn-cs"/>
              </a:rPr>
              <a:t>[CLICK] First Lesson:</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Open-source EDA goes beyond academic researcher skillsets.</a:t>
            </a:r>
            <a:endParaRPr lang="en-US" b="1" dirty="0"/>
          </a:p>
          <a:p>
            <a:r>
              <a:rPr lang="en-US" sz="1200" b="1" i="0" u="none" strike="noStrike" kern="1200" baseline="0" dirty="0">
                <a:solidFill>
                  <a:schemeClr val="tx1"/>
                </a:solidFill>
                <a:latin typeface="+mn-lt"/>
                <a:ea typeface="+mn-ea"/>
                <a:cs typeface="+mn-cs"/>
              </a:rPr>
              <a:t>[CLICK] In the case of </a:t>
            </a:r>
            <a:r>
              <a:rPr lang="en-US" sz="1200" b="1" i="0" u="none" strike="noStrike" kern="1200" baseline="0" dirty="0" err="1">
                <a:solidFill>
                  <a:schemeClr val="tx1"/>
                </a:solidFill>
                <a:latin typeface="+mn-lt"/>
                <a:ea typeface="+mn-ea"/>
                <a:cs typeface="+mn-cs"/>
              </a:rPr>
              <a:t>OpenROAD</a:t>
            </a:r>
            <a:r>
              <a:rPr lang="en-US" sz="1200" b="0" i="0" u="none" strike="noStrike" kern="1200" baseline="0" dirty="0">
                <a:solidFill>
                  <a:schemeClr val="tx1"/>
                </a:solidFill>
                <a:latin typeface="+mn-lt"/>
                <a:ea typeface="+mn-ea"/>
                <a:cs typeface="+mn-cs"/>
              </a:rPr>
              <a:t> --- originally, we proposed to develop the whole thing with Ph.D. students and post-docs at </a:t>
            </a:r>
            <a:r>
              <a:rPr lang="en-US" sz="1200" b="1" i="0" u="none" strike="noStrike" kern="1200" baseline="0" dirty="0">
                <a:solidFill>
                  <a:schemeClr val="tx1"/>
                </a:solidFill>
                <a:latin typeface="+mn-lt"/>
                <a:ea typeface="+mn-ea"/>
                <a:cs typeface="+mn-cs"/>
              </a:rPr>
              <a:t>five</a:t>
            </a:r>
            <a:r>
              <a:rPr lang="en-US" sz="1200" b="0" i="0" u="none" strike="noStrike" kern="1200" baseline="0" dirty="0">
                <a:solidFill>
                  <a:schemeClr val="tx1"/>
                </a:solidFill>
                <a:latin typeface="+mn-lt"/>
                <a:ea typeface="+mn-ea"/>
                <a:cs typeface="+mn-cs"/>
              </a:rPr>
              <a:t> universities. </a:t>
            </a:r>
          </a:p>
          <a:p>
            <a:r>
              <a:rPr lang="en-US" sz="1200" b="1" i="0" u="none" strike="noStrike" kern="1200" baseline="0" dirty="0">
                <a:solidFill>
                  <a:schemeClr val="tx1"/>
                </a:solidFill>
                <a:latin typeface="+mn-lt"/>
                <a:ea typeface="+mn-ea"/>
                <a:cs typeface="+mn-cs"/>
              </a:rPr>
              <a:t>[CLICK] Separately</a:t>
            </a:r>
            <a:r>
              <a:rPr lang="en-US" sz="1200" b="0" i="0" u="none" strike="noStrike" kern="1200" baseline="0" dirty="0">
                <a:solidFill>
                  <a:schemeClr val="tx1"/>
                </a:solidFill>
                <a:latin typeface="+mn-lt"/>
                <a:ea typeface="+mn-ea"/>
                <a:cs typeface="+mn-cs"/>
              </a:rPr>
              <a:t>, students and post-docs at a </a:t>
            </a:r>
            <a:r>
              <a:rPr lang="en-US" sz="1200" b="1" i="0" u="none" strike="noStrike" kern="1200" baseline="0" dirty="0">
                <a:solidFill>
                  <a:schemeClr val="tx1"/>
                </a:solidFill>
                <a:latin typeface="+mn-lt"/>
                <a:ea typeface="+mn-ea"/>
                <a:cs typeface="+mn-cs"/>
              </a:rPr>
              <a:t>sixth</a:t>
            </a:r>
            <a:r>
              <a:rPr lang="en-US" sz="1200" b="0" i="0" u="none" strike="noStrike" kern="1200" baseline="0" dirty="0">
                <a:solidFill>
                  <a:schemeClr val="tx1"/>
                </a:solidFill>
                <a:latin typeface="+mn-lt"/>
                <a:ea typeface="+mn-ea"/>
                <a:cs typeface="+mn-cs"/>
              </a:rPr>
              <a:t> university would serve in an “internal design advisors” role – users, product engineers, and AEs all rolled together.  </a:t>
            </a: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We built in this separation to </a:t>
            </a:r>
            <a:r>
              <a:rPr lang="en-US" sz="1200" b="1" i="0" u="none" strike="noStrike" kern="1200" baseline="0" dirty="0">
                <a:solidFill>
                  <a:schemeClr val="tx1"/>
                </a:solidFill>
                <a:latin typeface="+mn-lt"/>
                <a:ea typeface="+mn-ea"/>
                <a:cs typeface="+mn-cs"/>
              </a:rPr>
              <a:t>ensure</a:t>
            </a:r>
            <a:r>
              <a:rPr lang="en-US" sz="1200" b="0" i="0" u="none" strike="noStrike" kern="1200" baseline="0" dirty="0">
                <a:solidFill>
                  <a:schemeClr val="tx1"/>
                </a:solidFill>
                <a:latin typeface="+mn-lt"/>
                <a:ea typeface="+mn-ea"/>
                <a:cs typeface="+mn-cs"/>
              </a:rPr>
              <a:t> that when commercial tools were  used to report metrics to DARPA, the students who write the tools aren’t the ones doing this. [Because there are benchmarking and reverse-engineering restrictions in commercial EDA licenses which are used throughout our universities.]  </a:t>
            </a:r>
            <a:r>
              <a:rPr lang="en-US" sz="1200" b="1" i="0" u="none" strike="noStrike" kern="1200" baseline="0" dirty="0">
                <a:solidFill>
                  <a:schemeClr val="tx1"/>
                </a:solidFill>
                <a:latin typeface="+mn-lt"/>
                <a:ea typeface="+mn-ea"/>
                <a:cs typeface="+mn-cs"/>
              </a:rPr>
              <a:t>So… that was the vision…</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3E4061D9-ECA4-4CED-903E-8395C236FDCB}" type="slidenum">
              <a:rPr lang="en-US" smtClean="0"/>
              <a:t>14</a:t>
            </a:fld>
            <a:endParaRPr lang="en-US"/>
          </a:p>
        </p:txBody>
      </p:sp>
    </p:spTree>
    <p:extLst>
      <p:ext uri="{BB962C8B-B14F-4D97-AF65-F5344CB8AC3E}">
        <p14:creationId xmlns:p14="http://schemas.microsoft.com/office/powerpoint/2010/main" val="318994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actually happened –</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very soon we knew we needed a dedicated, experienced EDA architect and technical manager from outside the team.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we figured out how to make this happen.</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Spyrou</a:t>
            </a:r>
            <a:r>
              <a:rPr lang="en-US" sz="1800" dirty="0">
                <a:effectLst/>
                <a:latin typeface="Calibri" panose="020F0502020204030204" pitchFamily="34" charset="0"/>
                <a:ea typeface="Calibri" panose="020F0502020204030204" pitchFamily="34" charset="0"/>
                <a:cs typeface="Times New Roman" panose="02020603050405020304" pitchFamily="18" charset="0"/>
              </a:rPr>
              <a:t> has been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OpenROAD’s</a:t>
            </a:r>
            <a:r>
              <a:rPr lang="en-US" sz="1800" dirty="0">
                <a:effectLst/>
                <a:latin typeface="Calibri" panose="020F0502020204030204" pitchFamily="34" charset="0"/>
                <a:ea typeface="Calibri" panose="020F0502020204030204" pitchFamily="34" charset="0"/>
                <a:cs typeface="Times New Roman" panose="02020603050405020304" pitchFamily="18" charset="0"/>
              </a:rPr>
              <a:t> chief architect and technical project manager since July 2019. In industry, he previously led the teams that delivered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OpenAccess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PrimeTime</a:t>
            </a:r>
            <a:r>
              <a:rPr lang="en-US" sz="1800" dirty="0">
                <a:effectLst/>
                <a:latin typeface="Calibri" panose="020F0502020204030204" pitchFamily="34" charset="0"/>
                <a:ea typeface="Calibri" panose="020F0502020204030204" pitchFamily="34" charset="0"/>
                <a:cs typeface="Times New Roman" panose="02020603050405020304" pitchFamily="18" charset="0"/>
              </a:rPr>
              <a:t>, Quartus and other very successful products. James Cherry was with us from the start – he wrote the Parallax timer. Matt Liberty has been full-time since January 2020.  There’s 200 years of EDA industry experience on this slide --- tool delivery, project management, infrastructure, and key engines. More important, these are industry veterans who share the vision of open-source EDA as an enabler of research and how we will train up a new generation of EDA technologists.</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So the Lesson: “We” has to include professional EDA software developers and architects.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I’m very happy to say that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Dr. Cho Moon joined Precision Innovations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last month, coming from a 30-plus year career in EDA.</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food for thought: How big is the supply of Tom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Spyrous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Cho Moons, relative to the demand of open-source EDA?</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4061D9-ECA4-4CED-903E-8395C236FDCB}" type="slidenum">
              <a:rPr lang="en-US" smtClean="0"/>
              <a:t>15</a:t>
            </a:fld>
            <a:endParaRPr lang="en-US"/>
          </a:p>
        </p:txBody>
      </p:sp>
    </p:spTree>
    <p:extLst>
      <p:ext uri="{BB962C8B-B14F-4D97-AF65-F5344CB8AC3E}">
        <p14:creationId xmlns:p14="http://schemas.microsoft.com/office/powerpoint/2010/main" val="428133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pPr rtl="0"/>
            <a:r>
              <a:rPr lang="en-US" sz="1200" b="0" i="0" u="none" strike="noStrike" kern="1200" dirty="0">
                <a:solidFill>
                  <a:schemeClr val="tx1"/>
                </a:solidFill>
                <a:effectLst/>
                <a:latin typeface="+mn-lt"/>
                <a:ea typeface="+mn-ea"/>
                <a:cs typeface="+mn-cs"/>
              </a:rPr>
              <a:t>We also learned a lot about skills and mindset.</a:t>
            </a: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strongest contributors will have software skills AND the right mindset.</a:t>
            </a:r>
            <a:r>
              <a:rPr lang="en-US" sz="1200" b="0" i="0" u="none" strike="noStrike" kern="1200" baseline="0" dirty="0">
                <a:solidFill>
                  <a:schemeClr val="tx1"/>
                </a:solidFill>
                <a:latin typeface="+mn-lt"/>
                <a:ea typeface="+mn-ea"/>
                <a:cs typeface="+mn-cs"/>
              </a:rPr>
              <a:t> Some of </a:t>
            </a:r>
            <a:r>
              <a:rPr lang="en-US" sz="1200" b="0" i="0" u="none" strike="noStrike" kern="1200" baseline="0" dirty="0" err="1">
                <a:solidFill>
                  <a:schemeClr val="tx1"/>
                </a:solidFill>
                <a:latin typeface="+mn-lt"/>
                <a:ea typeface="+mn-ea"/>
                <a:cs typeface="+mn-cs"/>
              </a:rPr>
              <a:t>OpenROAD’s</a:t>
            </a:r>
            <a:r>
              <a:rPr lang="en-US" sz="1200" b="0" i="0" u="none" strike="noStrike" kern="1200" baseline="0" dirty="0">
                <a:solidFill>
                  <a:schemeClr val="tx1"/>
                </a:solidFill>
                <a:latin typeface="+mn-lt"/>
                <a:ea typeface="+mn-ea"/>
                <a:cs typeface="+mn-cs"/>
              </a:rPr>
              <a:t> strongest developers have been undergraduate and graduate students from outside the U.S. </a:t>
            </a:r>
          </a:p>
          <a:p>
            <a:r>
              <a:rPr lang="en-US" sz="1200" b="0" i="0" u="none" strike="noStrike" kern="1200" baseline="0" dirty="0">
                <a:solidFill>
                  <a:schemeClr val="tx1"/>
                </a:solidFill>
                <a:latin typeface="+mn-lt"/>
                <a:ea typeface="+mn-ea"/>
                <a:cs typeface="+mn-cs"/>
              </a:rPr>
              <a:t>They have interest in EDA, and are willing to be coached by industry veterans – and they have gotten thesis topics and publications along the 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Our observation here is that physical design and EDA understanding is easier to grow than software development maturity.  </a:t>
            </a:r>
            <a:endParaRPr lang="en-US" dirty="0"/>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This is the ICCAD-2020 paper where students from Brazil documented their experiences as developers on four separate tools within </a:t>
            </a:r>
            <a:r>
              <a:rPr lang="en-US" sz="1200" b="0" i="0" u="none" strike="noStrike" kern="1200" baseline="0" dirty="0" err="1">
                <a:solidFill>
                  <a:schemeClr val="tx1"/>
                </a:solidFill>
                <a:latin typeface="+mn-lt"/>
                <a:ea typeface="+mn-ea"/>
                <a:cs typeface="+mn-cs"/>
              </a:rPr>
              <a:t>OpenROAD</a:t>
            </a:r>
            <a:r>
              <a:rPr lang="en-US" sz="1200" b="0" i="0" u="none" strike="noStrike" kern="1200" baseline="0" dirty="0">
                <a:solidFill>
                  <a:schemeClr val="tx1"/>
                </a:solidFill>
                <a:latin typeface="+mn-lt"/>
                <a:ea typeface="+mn-ea"/>
                <a:cs typeface="+mn-cs"/>
              </a:rPr>
              <a:t>: global routing, clock tree synthesis, IO placement, and </a:t>
            </a:r>
            <a:r>
              <a:rPr lang="en-US" sz="1200" b="0" i="0" u="none" strike="noStrike" kern="1200" baseline="0" dirty="0" err="1">
                <a:solidFill>
                  <a:schemeClr val="tx1"/>
                </a:solidFill>
                <a:latin typeface="+mn-lt"/>
                <a:ea typeface="+mn-ea"/>
                <a:cs typeface="+mn-cs"/>
              </a:rPr>
              <a:t>tapcell</a:t>
            </a:r>
            <a:r>
              <a:rPr lang="en-US" sz="1200" b="0" i="0" u="none" strike="noStrike" kern="1200" baseline="0" dirty="0">
                <a:solidFill>
                  <a:schemeClr val="tx1"/>
                </a:solidFill>
                <a:latin typeface="+mn-lt"/>
                <a:ea typeface="+mn-ea"/>
                <a:cs typeface="+mn-cs"/>
              </a:rPr>
              <a:t> insertion.</a:t>
            </a:r>
          </a:p>
          <a:p>
            <a:r>
              <a:rPr lang="en-US" sz="1200" b="0" i="0" u="none" strike="noStrike" kern="1200" baseline="0" dirty="0">
                <a:solidFill>
                  <a:schemeClr val="tx1"/>
                </a:solidFill>
                <a:latin typeface="+mn-lt"/>
                <a:ea typeface="+mn-ea"/>
                <a:cs typeface="+mn-cs"/>
              </a:rPr>
              <a:t>[It was three undergraduates from Porto Alegre who brought up the first version of our </a:t>
            </a:r>
            <a:r>
              <a:rPr lang="en-US" sz="1200" b="0" i="0" u="none" strike="noStrike" kern="1200" baseline="0" dirty="0" err="1">
                <a:solidFill>
                  <a:schemeClr val="tx1"/>
                </a:solidFill>
                <a:latin typeface="+mn-lt"/>
                <a:ea typeface="+mn-ea"/>
                <a:cs typeface="+mn-cs"/>
              </a:rPr>
              <a:t>FastRoute</a:t>
            </a:r>
            <a:r>
              <a:rPr lang="en-US" sz="1200" b="0" i="0" u="none" strike="noStrike" kern="1200" baseline="0" dirty="0">
                <a:solidFill>
                  <a:schemeClr val="tx1"/>
                </a:solidFill>
                <a:latin typeface="+mn-lt"/>
                <a:ea typeface="+mn-ea"/>
                <a:cs typeface="+mn-cs"/>
              </a:rPr>
              <a:t> global router – and two of them now work full-time for Precision Innovations and the </a:t>
            </a:r>
            <a:r>
              <a:rPr lang="en-US" sz="1200" b="0" i="0" u="none" strike="noStrike" kern="1200" baseline="0" dirty="0" err="1">
                <a:solidFill>
                  <a:schemeClr val="tx1"/>
                </a:solidFill>
                <a:latin typeface="+mn-lt"/>
                <a:ea typeface="+mn-ea"/>
                <a:cs typeface="+mn-cs"/>
              </a:rPr>
              <a:t>OpenROAD</a:t>
            </a:r>
            <a:r>
              <a:rPr lang="en-US" sz="1200" b="0" i="0" u="none" strike="noStrike" kern="1200" baseline="0" dirty="0">
                <a:solidFill>
                  <a:schemeClr val="tx1"/>
                </a:solidFill>
                <a:latin typeface="+mn-lt"/>
                <a:ea typeface="+mn-ea"/>
                <a:cs typeface="+mn-cs"/>
              </a:rPr>
              <a:t> project.]</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3E4061D9-ECA4-4CED-903E-8395C236FDCB}" type="slidenum">
              <a:rPr lang="en-US" smtClean="0"/>
              <a:t>16</a:t>
            </a:fld>
            <a:endParaRPr lang="en-US"/>
          </a:p>
        </p:txBody>
      </p:sp>
    </p:spTree>
    <p:extLst>
      <p:ext uri="{BB962C8B-B14F-4D97-AF65-F5344CB8AC3E}">
        <p14:creationId xmlns:p14="http://schemas.microsoft.com/office/powerpoint/2010/main" val="2031886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 who builds open-source EDA must also include the right </a:t>
            </a:r>
            <a:r>
              <a:rPr lang="en-US" b="1" dirty="0"/>
              <a:t>USERS</a:t>
            </a:r>
            <a:r>
              <a:rPr lang="en-US" dirty="0"/>
              <a:t> (who really are partners).</a:t>
            </a:r>
          </a:p>
          <a:p>
            <a:r>
              <a:rPr lang="en-US" sz="1200" b="0" i="0" u="none" strike="noStrike" kern="1200" baseline="0" dirty="0">
                <a:solidFill>
                  <a:schemeClr val="tx1"/>
                </a:solidFill>
                <a:latin typeface="+mn-lt"/>
                <a:ea typeface="+mn-ea"/>
                <a:cs typeface="+mn-cs"/>
              </a:rPr>
              <a:t>Because ultimately, </a:t>
            </a:r>
            <a:r>
              <a:rPr lang="en-US" sz="1200" b="1" i="0" u="none" strike="noStrike" kern="1200" baseline="0" dirty="0">
                <a:solidFill>
                  <a:schemeClr val="tx1"/>
                </a:solidFill>
                <a:latin typeface="+mn-lt"/>
                <a:ea typeface="+mn-ea"/>
                <a:cs typeface="+mn-cs"/>
              </a:rPr>
              <a:t>[CLICK] Open-Source EDA is still EDA. </a:t>
            </a: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And no EDA tool in history has succeeded without intensive “taxicab mode” support delivered by field AEs to key “beta customer” power users. </a:t>
            </a:r>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A mainstream user files bugs and waits for fixes.</a:t>
            </a:r>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A power user finds fixes and workarounds, and brings these to R&amp;D – basically, a problem-solver rather than a problem-reporter.</a:t>
            </a:r>
          </a:p>
          <a:p>
            <a:r>
              <a:rPr lang="en-US" sz="1200" b="0" i="0" u="none" strike="noStrike" kern="1200" baseline="0" dirty="0">
                <a:solidFill>
                  <a:schemeClr val="tx1"/>
                </a:solidFill>
                <a:latin typeface="+mn-lt"/>
                <a:ea typeface="+mn-ea"/>
                <a:cs typeface="+mn-cs"/>
              </a:rPr>
              <a:t>In </a:t>
            </a:r>
            <a:r>
              <a:rPr lang="en-US" sz="1200" b="0" i="0" u="none" strike="noStrike" kern="1200" baseline="0" dirty="0" err="1">
                <a:solidFill>
                  <a:schemeClr val="tx1"/>
                </a:solidFill>
                <a:latin typeface="+mn-lt"/>
                <a:ea typeface="+mn-ea"/>
                <a:cs typeface="+mn-cs"/>
              </a:rPr>
              <a:t>OpenROAD</a:t>
            </a:r>
            <a:r>
              <a:rPr lang="en-US" sz="1200" b="0" i="0" u="none" strike="noStrike" kern="1200" baseline="0" dirty="0">
                <a:solidFill>
                  <a:schemeClr val="tx1"/>
                </a:solidFill>
                <a:latin typeface="+mn-lt"/>
                <a:ea typeface="+mn-ea"/>
                <a:cs typeface="+mn-cs"/>
              </a:rPr>
              <a:t>, we had to prove our GF12 </a:t>
            </a:r>
            <a:r>
              <a:rPr lang="en-US" sz="1200" b="0" i="0" u="none" strike="noStrike" kern="1200" baseline="0" dirty="0" err="1">
                <a:solidFill>
                  <a:schemeClr val="tx1"/>
                </a:solidFill>
                <a:latin typeface="+mn-lt"/>
                <a:ea typeface="+mn-ea"/>
                <a:cs typeface="+mn-cs"/>
              </a:rPr>
              <a:t>tapeout</a:t>
            </a:r>
            <a:r>
              <a:rPr lang="en-US" sz="1200" b="0" i="0" u="none" strike="noStrike" kern="1200" baseline="0" dirty="0">
                <a:solidFill>
                  <a:schemeClr val="tx1"/>
                </a:solidFill>
                <a:latin typeface="+mn-lt"/>
                <a:ea typeface="+mn-ea"/>
                <a:cs typeface="+mn-cs"/>
              </a:rPr>
              <a:t> capability in our second year. So we hired we an experienced design services consultant to help make sure we hit this milestone – and he is still with the project. We need more designers to drive the tool forward.</a:t>
            </a:r>
          </a:p>
          <a:p>
            <a:endParaRPr lang="en-US" dirty="0"/>
          </a:p>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17</a:t>
            </a:fld>
            <a:endParaRPr lang="en-US"/>
          </a:p>
        </p:txBody>
      </p:sp>
    </p:spTree>
    <p:extLst>
      <p:ext uri="{BB962C8B-B14F-4D97-AF65-F5344CB8AC3E}">
        <p14:creationId xmlns:p14="http://schemas.microsoft.com/office/powerpoint/2010/main" val="1100417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Next, there is the question of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WHO</a:t>
            </a:r>
            <a:r>
              <a:rPr lang="en-US" sz="1800" dirty="0">
                <a:effectLst/>
                <a:latin typeface="Calibri" panose="020F0502020204030204" pitchFamily="34" charset="0"/>
                <a:ea typeface="Calibri" panose="020F0502020204030204" pitchFamily="34" charset="0"/>
                <a:cs typeface="Times New Roman" panose="02020603050405020304" pitchFamily="18" charset="0"/>
              </a:rPr>
              <a:t>:   Who will use Open-Source EDA in the future?</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Here, we started off with a wrong picture.</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Originally, we imagined that Open-Source EDA would be a kind of Utopia where users would read the code, make enhancements and pull requests –  so, the availability of source code would fundamentally unleash a new form of users’ engagement with EDA tools.</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But really, such users are very rare.  At first, many folks who contacted us were basically hoping for a poor-man’s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Innovus</a:t>
            </a:r>
            <a:r>
              <a:rPr lang="en-US" sz="1800" dirty="0">
                <a:effectLst/>
                <a:latin typeface="Calibri" panose="020F0502020204030204" pitchFamily="34" charset="0"/>
                <a:ea typeface="Calibri" panose="020F0502020204030204" pitchFamily="34" charset="0"/>
                <a:cs typeface="Times New Roman" panose="02020603050405020304" pitchFamily="18" charset="0"/>
              </a:rPr>
              <a:t> -- they didn’t understand the thousands of years of professional R&amp;D needed for that, and how it wasn’t a reasonable expectation.</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On the other hand, the open hardware community is very supportive, certainly from the technical standpoint (folks like Google or IBM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OpenPower</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small chip companies) – but more and more from a financial standpoint as well.</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Academic EDA researchers also see the benefit of a robust backplane for research and technology transfer to industry. For example, over the past five years,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has become a key part of the IEEE Council on EDA’s activities to provide open research foundations: Calibrations, Metrics4ML, the RDF research flow, use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OpenDB</a:t>
            </a:r>
            <a:r>
              <a:rPr lang="en-US" sz="1800" dirty="0">
                <a:effectLst/>
                <a:latin typeface="Calibri" panose="020F0502020204030204" pitchFamily="34" charset="0"/>
                <a:ea typeface="Calibri" panose="020F0502020204030204" pitchFamily="34" charset="0"/>
                <a:cs typeface="Times New Roman" panose="02020603050405020304" pitchFamily="18" charset="0"/>
              </a:rPr>
              <a:t> as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RosettaStone</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so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3E4061D9-ECA4-4CED-903E-8395C236FDCB}" type="slidenum">
              <a:rPr lang="en-US" smtClean="0"/>
              <a:t>18</a:t>
            </a:fld>
            <a:endParaRPr lang="en-US"/>
          </a:p>
        </p:txBody>
      </p:sp>
    </p:spTree>
    <p:extLst>
      <p:ext uri="{BB962C8B-B14F-4D97-AF65-F5344CB8AC3E}">
        <p14:creationId xmlns:p14="http://schemas.microsoft.com/office/powerpoint/2010/main" val="3202068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1242933" y="3397734"/>
            <a:ext cx="6836133" cy="3218906"/>
          </a:xfrm>
          <a:prstGeom prst="rect">
            <a:avLst/>
          </a:prstGeom>
          <a:noFill/>
          <a:ln>
            <a:noFill/>
          </a:ln>
        </p:spPr>
        <p:txBody>
          <a:bodyPr spcFirstLastPara="1" wrap="square" lIns="94200" tIns="47075" rIns="94200" bIns="47075"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in our journey we learned a lot about “not research as usual”.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Many challenges come from being an academic project that by contract must deliver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tapeout</a:t>
            </a:r>
            <a:r>
              <a:rPr lang="en-US" sz="1800" dirty="0">
                <a:effectLst/>
                <a:latin typeface="Calibri" panose="020F0502020204030204" pitchFamily="34" charset="0"/>
                <a:ea typeface="Calibri" panose="020F0502020204030204" pitchFamily="34" charset="0"/>
                <a:cs typeface="Times New Roman" panose="02020603050405020304" pitchFamily="18" charset="0"/>
              </a:rPr>
              <a:t>-clean layout generation in commercial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FinFET</a:t>
            </a:r>
            <a:r>
              <a:rPr lang="en-US" sz="1800" dirty="0">
                <a:effectLst/>
                <a:latin typeface="Calibri" panose="020F0502020204030204" pitchFamily="34" charset="0"/>
                <a:ea typeface="Calibri" panose="020F0502020204030204" pitchFamily="34" charset="0"/>
                <a:cs typeface="Times New Roman" panose="02020603050405020304" pitchFamily="18" charset="0"/>
              </a:rPr>
              <a:t> nodes, via permissive open source.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are some of our early project announcements – and they hint at some issues that had to be navigated:  For example, our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Tcl</a:t>
            </a:r>
            <a:r>
              <a:rPr lang="en-US" sz="1800" dirty="0">
                <a:effectLst/>
                <a:latin typeface="Calibri" panose="020F0502020204030204" pitchFamily="34" charset="0"/>
                <a:ea typeface="Calibri" panose="020F0502020204030204" pitchFamily="34" charset="0"/>
                <a:cs typeface="Times New Roman" panose="02020603050405020304" pitchFamily="18" charset="0"/>
              </a:rPr>
              <a:t> command names and timing reports needed to stay clear of industry copyrights.  </a:t>
            </a:r>
          </a:p>
          <a:p>
            <a:pPr marL="0" marR="0">
              <a:lnSpc>
                <a:spcPct val="107000"/>
              </a:lnSpc>
              <a:spcBef>
                <a:spcPts val="0"/>
              </a:spcBef>
              <a:spcAft>
                <a:spcPts val="800"/>
              </a:spcAft>
            </a:pPr>
            <a:r>
              <a:rPr lang="en-US" b="1" dirty="0"/>
              <a:t>[CLICK] </a:t>
            </a:r>
            <a:r>
              <a:rPr lang="en-US" sz="1200" dirty="0">
                <a:effectLst/>
                <a:latin typeface="Calibri" panose="020F0502020204030204" pitchFamily="34" charset="0"/>
                <a:ea typeface="Calibri" panose="020F0502020204030204" pitchFamily="34" charset="0"/>
                <a:cs typeface="Times New Roman" panose="02020603050405020304" pitchFamily="18" charset="0"/>
              </a:rPr>
              <a:t>And we pre-emptively addressed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many</a:t>
            </a:r>
            <a:r>
              <a:rPr lang="en-US" sz="1200" dirty="0">
                <a:effectLst/>
                <a:latin typeface="Calibri" panose="020F0502020204030204" pitchFamily="34" charset="0"/>
                <a:ea typeface="Calibri" panose="020F0502020204030204" pitchFamily="34" charset="0"/>
                <a:cs typeface="Times New Roman" panose="02020603050405020304" pitchFamily="18" charset="0"/>
              </a:rPr>
              <a:t> issues as well.  This “And More” slide is from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presentation at the first ERI Summit – when we submitted the proposal, we had commitments from Parallax Software to open-source its timer, and donations of two commercial tools’ source code bases,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and</a:t>
            </a:r>
            <a:r>
              <a:rPr lang="en-US" sz="1200" dirty="0">
                <a:effectLst/>
                <a:latin typeface="Calibri" panose="020F0502020204030204" pitchFamily="34" charset="0"/>
                <a:ea typeface="Calibri" panose="020F0502020204030204" pitchFamily="34" charset="0"/>
                <a:cs typeface="Times New Roman" panose="02020603050405020304" pitchFamily="18" charset="0"/>
              </a:rPr>
              <a:t> permission to use an EDA company’s established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Tcl</a:t>
            </a:r>
            <a:r>
              <a:rPr lang="en-US" sz="1200" dirty="0">
                <a:effectLst/>
                <a:latin typeface="Calibri" panose="020F0502020204030204" pitchFamily="34" charset="0"/>
                <a:ea typeface="Calibri" panose="020F0502020204030204" pitchFamily="34" charset="0"/>
                <a:cs typeface="Times New Roman" panose="02020603050405020304" pitchFamily="18" charset="0"/>
              </a:rPr>
              <a:t> naming conventions.  So: “not research as usual”.</a:t>
            </a:r>
          </a:p>
          <a:p>
            <a:pPr marL="0" marR="0">
              <a:lnSpc>
                <a:spcPct val="107000"/>
              </a:lnSpc>
              <a:spcBef>
                <a:spcPts val="0"/>
              </a:spcBef>
              <a:spcAft>
                <a:spcPts val="800"/>
              </a:spcAft>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2873375" y="536575"/>
            <a:ext cx="3575050" cy="26812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11247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Here’s the agenda.  What 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How did we get here? (I.e., The Journey) And where are we going – i.e., The Roadmap.</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2</a:t>
            </a:fld>
            <a:endParaRPr lang="en-US"/>
          </a:p>
        </p:txBody>
      </p:sp>
    </p:spTree>
    <p:extLst>
      <p:ext uri="{BB962C8B-B14F-4D97-AF65-F5344CB8AC3E}">
        <p14:creationId xmlns:p14="http://schemas.microsoft.com/office/powerpoint/2010/main" val="3680187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journey has had many other dimensions.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in conversations about Workforce Development, from the middle-school pipeline to upskilling an older worker. It can open the STEM funnel earlier, without NDAs and license servers.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It’s a better “on-ramp”: you start with training wheels and dirt bikes before you start riding MotoGP.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These are pictures from UC Santa Cruz Extension, education and training programs in India, and a Google Site that was created by two high school teachers in California, with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support.</a:t>
            </a:r>
          </a:p>
          <a:p>
            <a:pPr marL="457200" marR="0" lvl="0" indent="-228600" algn="l" rtl="0">
              <a:lnSpc>
                <a:spcPct val="100000"/>
              </a:lnSpc>
              <a:spcBef>
                <a:spcPts val="0"/>
              </a:spcBef>
              <a:spcAft>
                <a:spcPts val="0"/>
              </a:spcAft>
              <a:buClr>
                <a:srgbClr val="000000"/>
              </a:buClr>
              <a:buSzPts val="1400"/>
              <a:buFont typeface="Arial"/>
              <a:buNone/>
            </a:pPr>
            <a:endParaRPr lang="en-US" sz="1200" b="0"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lang="en-US" sz="1200" b="0"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en-US" sz="1200" b="0" dirty="0">
                <a:solidFill>
                  <a:schemeClr val="dk1"/>
                </a:solidFill>
                <a:latin typeface="Calibri"/>
                <a:ea typeface="Calibri"/>
                <a:cs typeface="Calibri"/>
                <a:sym typeface="Calibri"/>
              </a:rPr>
              <a:t>VIT Lab. Object Automation.</a:t>
            </a:r>
          </a:p>
          <a:p>
            <a:pPr marL="457200" marR="0" lvl="0" indent="-228600" algn="l" rtl="0">
              <a:lnSpc>
                <a:spcPct val="100000"/>
              </a:lnSpc>
              <a:spcBef>
                <a:spcPts val="0"/>
              </a:spcBef>
              <a:spcAft>
                <a:spcPts val="0"/>
              </a:spcAft>
              <a:buClr>
                <a:srgbClr val="000000"/>
              </a:buClr>
              <a:buSzPts val="1400"/>
              <a:buFont typeface="Arial"/>
              <a:buNone/>
            </a:pPr>
            <a:r>
              <a:rPr lang="en-US" sz="1200" b="0" dirty="0">
                <a:solidFill>
                  <a:schemeClr val="dk1"/>
                </a:solidFill>
                <a:latin typeface="Calibri"/>
                <a:ea typeface="Calibri"/>
                <a:cs typeface="Calibri"/>
                <a:sym typeface="Calibri"/>
              </a:rPr>
              <a:t>IBM </a:t>
            </a:r>
            <a:r>
              <a:rPr lang="en-US" sz="1200" b="0" dirty="0" err="1">
                <a:solidFill>
                  <a:schemeClr val="dk1"/>
                </a:solidFill>
                <a:latin typeface="Calibri"/>
                <a:ea typeface="Calibri"/>
                <a:cs typeface="Calibri"/>
                <a:sym typeface="Calibri"/>
              </a:rPr>
              <a:t>OpenPOWER</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MicroWatt</a:t>
            </a:r>
            <a:endParaRPr dirty="0"/>
          </a:p>
        </p:txBody>
      </p:sp>
      <p:sp>
        <p:nvSpPr>
          <p:cNvPr id="289" name="Google Shape;28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Also, our community continues to grow across a wide spectrum of users and application interests.  There are many channels -- please join in !</a:t>
            </a:r>
          </a:p>
          <a:p>
            <a:pPr marL="457200" marR="0" lvl="0" indent="-228600" algn="l" rtl="0">
              <a:lnSpc>
                <a:spcPct val="100000"/>
              </a:lnSpc>
              <a:spcBef>
                <a:spcPts val="0"/>
              </a:spcBef>
              <a:spcAft>
                <a:spcPts val="0"/>
              </a:spcAft>
              <a:buClr>
                <a:srgbClr val="000000"/>
              </a:buClr>
              <a:buSzPts val="1400"/>
              <a:buFont typeface="Arial"/>
              <a:buNone/>
            </a:pPr>
            <a:endParaRPr lang="en-US" sz="1200" b="1" dirty="0">
              <a:solidFill>
                <a:schemeClr val="dk1"/>
              </a:solidFill>
              <a:latin typeface="Calibri"/>
              <a:ea typeface="Calibri"/>
              <a:cs typeface="Calibri"/>
              <a:sym typeface="Calibri"/>
            </a:endParaRPr>
          </a:p>
        </p:txBody>
      </p:sp>
      <p:sp>
        <p:nvSpPr>
          <p:cNvPr id="300" name="Google Shape;30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Next: the roadmap going forward.  </a:t>
            </a:r>
          </a:p>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[2325 words]</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Governance/Transition</a:t>
            </a:r>
          </a:p>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Philosophy /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Techology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GUI</a:t>
            </a:r>
          </a:p>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ML</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Train workforce. Open funnel. Serve the underserved. …</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22</a:t>
            </a:fld>
            <a:endParaRPr lang="en-US"/>
          </a:p>
        </p:txBody>
      </p:sp>
    </p:spTree>
    <p:extLst>
      <p:ext uri="{BB962C8B-B14F-4D97-AF65-F5344CB8AC3E}">
        <p14:creationId xmlns:p14="http://schemas.microsoft.com/office/powerpoint/2010/main" val="4264971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Where 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going?  Well, we work on pretty much every green box you see here, which stretches the team’s resources. But, I want to mention two overarching directions:</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First, what is enabled by unlimited copies running at the same time? We’ve been working on “Cloud-Optimized” physical design – what we call COPILOT – and this takes us into machine learning to predict doomed subtasks and so on.</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There is low-hanging fruit like black-box hyperparameter optimization, or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AutoTuning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which finds superior flow settings that our internal design experts never imagined. This scales to thousands of cloud instances, which we’ve done in a recent project.</a:t>
            </a:r>
          </a:p>
          <a:p>
            <a:endParaRPr lang="en-US" dirty="0"/>
          </a:p>
        </p:txBody>
      </p:sp>
      <p:sp>
        <p:nvSpPr>
          <p:cNvPr id="4" name="Slide Number Placeholder 3"/>
          <p:cNvSpPr>
            <a:spLocks noGrp="1"/>
          </p:cNvSpPr>
          <p:nvPr>
            <p:ph type="sldNum" sz="quarter" idx="5"/>
          </p:nvPr>
        </p:nvSpPr>
        <p:spPr/>
        <p:txBody>
          <a:bodyPr/>
          <a:lstStyle/>
          <a:p>
            <a:fld id="{DD9D994D-EF21-4DCD-90B5-BD248A89747F}" type="slidenum">
              <a:rPr lang="en-US" smtClean="0"/>
              <a:t>23</a:t>
            </a:fld>
            <a:endParaRPr lang="en-US"/>
          </a:p>
        </p:txBody>
      </p:sp>
    </p:spTree>
    <p:extLst>
      <p:ext uri="{BB962C8B-B14F-4D97-AF65-F5344CB8AC3E}">
        <p14:creationId xmlns:p14="http://schemas.microsoft.com/office/powerpoint/2010/main" val="3206020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8: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we talk about IC design or EDA tools,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we are talking about OPTIMIZATION.  </a:t>
            </a:r>
            <a:r>
              <a:rPr lang="en-US" sz="1200" dirty="0">
                <a:effectLst/>
                <a:latin typeface="Calibri" panose="020F0502020204030204" pitchFamily="34" charset="0"/>
                <a:ea typeface="Calibri" panose="020F0502020204030204" pitchFamily="34" charset="0"/>
                <a:cs typeface="Times New Roman" panose="02020603050405020304" pitchFamily="18" charset="0"/>
              </a:rPr>
              <a:t>We are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always optimizing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power, performance, area, or cost – within limits of licenses or people or servers. And these days we can’t talk about optimization without also talking about AI and machine learning.</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a cartoon of the “hockey stick” Pareto frontier of clock period on the X axis (right is slow, left is fast), and area or power on the Y axis (up is larger).  What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achieves today is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shown in BLUE</a:t>
            </a:r>
            <a:r>
              <a:rPr lang="en-US" sz="1200" dirty="0">
                <a:effectLst/>
                <a:latin typeface="Calibri" panose="020F0502020204030204" pitchFamily="34" charset="0"/>
                <a:ea typeface="Calibri" panose="020F0502020204030204" pitchFamily="34" charset="0"/>
                <a:cs typeface="Times New Roman" panose="02020603050405020304" pitchFamily="18" charset="0"/>
              </a:rPr>
              <a:t>. We don’t quite know where optimal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dirty="0">
                <a:effectLst/>
                <a:latin typeface="Calibri" panose="020F0502020204030204" pitchFamily="34" charset="0"/>
                <a:ea typeface="Calibri" panose="020F0502020204030204" pitchFamily="34" charset="0"/>
                <a:cs typeface="Times New Roman" panose="02020603050405020304" pitchFamily="18" charset="0"/>
              </a:rPr>
              <a:t>is.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But what we DO know is that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has the ingredients that will get us ever closer to optimality: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dirty="0">
                <a:effectLst/>
                <a:latin typeface="Calibri" panose="020F0502020204030204" pitchFamily="34" charset="0"/>
                <a:ea typeface="Calibri" panose="020F0502020204030204" pitchFamily="34" charset="0"/>
                <a:cs typeface="Times New Roman" panose="02020603050405020304" pitchFamily="18" charset="0"/>
              </a:rPr>
              <a:t>Cloud, machine learning, open source – the freedom to benchmark and share data – together we can move fast.</a:t>
            </a:r>
          </a:p>
          <a:p>
            <a:pPr marL="0" lvl="0" indent="0" algn="l" rtl="0">
              <a:lnSpc>
                <a:spcPct val="100000"/>
              </a:lnSpc>
              <a:spcBef>
                <a:spcPts val="0"/>
              </a:spcBef>
              <a:spcAft>
                <a:spcPts val="0"/>
              </a:spcAft>
              <a:buClr>
                <a:schemeClr val="dk1"/>
              </a:buClr>
              <a:buSzPts val="1400"/>
              <a:buFont typeface="Calibri"/>
              <a:buNone/>
            </a:pPr>
            <a:endParaRPr dirty="0"/>
          </a:p>
        </p:txBody>
      </p:sp>
      <p:sp>
        <p:nvSpPr>
          <p:cNvPr id="222" name="Google Shape;222;p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603536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second overarching direction is to enable faster and more accurate exploration of architecture and floorplan options.  Shortening the time to useful PPA feedback is incredibly valuable.</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A new macro placer, Hierarchical RTL-MP, understands RTL hierarchy and dataflow, and it delivers very human expert-like results. This is an AI accelerator in GF 12LP with 760 macros. </a:t>
            </a:r>
          </a:p>
          <a:p>
            <a:endParaRPr lang="en-US" dirty="0"/>
          </a:p>
        </p:txBody>
      </p:sp>
      <p:sp>
        <p:nvSpPr>
          <p:cNvPr id="4" name="Slide Number Placeholder 3"/>
          <p:cNvSpPr>
            <a:spLocks noGrp="1"/>
          </p:cNvSpPr>
          <p:nvPr>
            <p:ph type="sldNum" sz="quarter" idx="5"/>
          </p:nvPr>
        </p:nvSpPr>
        <p:spPr/>
        <p:txBody>
          <a:bodyPr/>
          <a:lstStyle/>
          <a:p>
            <a:fld id="{DD9D994D-EF21-4DCD-90B5-BD248A89747F}" type="slidenum">
              <a:rPr lang="en-US" smtClean="0"/>
              <a:t>25</a:t>
            </a:fld>
            <a:endParaRPr lang="en-US"/>
          </a:p>
        </p:txBody>
      </p:sp>
    </p:spTree>
    <p:extLst>
      <p:ext uri="{BB962C8B-B14F-4D97-AF65-F5344CB8AC3E}">
        <p14:creationId xmlns:p14="http://schemas.microsoft.com/office/powerpoint/2010/main" val="2538625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0" dirty="0">
                <a:solidFill>
                  <a:schemeClr val="dk1"/>
                </a:solidFill>
                <a:latin typeface="Calibri"/>
                <a:cs typeface="Calibri"/>
                <a:sym typeface="Calibri"/>
              </a:rPr>
              <a:t>Actually, for this testcase, </a:t>
            </a:r>
            <a:r>
              <a:rPr lang="en-US" sz="1200" b="0" dirty="0" err="1">
                <a:solidFill>
                  <a:schemeClr val="dk1"/>
                </a:solidFill>
                <a:latin typeface="Calibri"/>
                <a:cs typeface="Calibri"/>
                <a:sym typeface="Calibri"/>
              </a:rPr>
              <a:t>Hier</a:t>
            </a:r>
            <a:r>
              <a:rPr lang="en-US" sz="1200" b="0" dirty="0">
                <a:solidFill>
                  <a:schemeClr val="dk1"/>
                </a:solidFill>
                <a:latin typeface="Calibri"/>
                <a:cs typeface="Calibri"/>
                <a:sym typeface="Calibri"/>
              </a:rPr>
              <a:t>-RTLMP dominates a commercial tool’s macro placer – see the area, power and timing results in BOLD – when evaluated apples-to-apples by completing P&amp;R with </a:t>
            </a:r>
            <a:r>
              <a:rPr lang="en-US" sz="1200" b="0" dirty="0" err="1">
                <a:solidFill>
                  <a:schemeClr val="dk1"/>
                </a:solidFill>
                <a:latin typeface="Calibri"/>
                <a:cs typeface="Calibri"/>
                <a:sym typeface="Calibri"/>
              </a:rPr>
              <a:t>Innovus</a:t>
            </a:r>
            <a:r>
              <a:rPr lang="en-US" sz="1200" b="0" dirty="0">
                <a:solidFill>
                  <a:schemeClr val="dk1"/>
                </a:solidFill>
                <a:latin typeface="Calibri"/>
                <a:cs typeface="Calibri"/>
                <a:sym typeface="Calibri"/>
              </a:rPr>
              <a:t>. </a:t>
            </a:r>
            <a:endParaRPr b="0"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551636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we think users could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AutoTune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this new macro placer, use it for early design space exploration, or other possibilities.</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Early design exploration also depends on partitioning that understands timing and modern constraints.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TritonPart</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a very strong partitioner that is also new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D9D994D-EF21-4DCD-90B5-BD248A89747F}" type="slidenum">
              <a:rPr lang="en-US" smtClean="0"/>
              <a:t>27</a:t>
            </a:fld>
            <a:endParaRPr lang="en-US"/>
          </a:p>
        </p:txBody>
      </p:sp>
    </p:spTree>
    <p:extLst>
      <p:ext uri="{BB962C8B-B14F-4D97-AF65-F5344CB8AC3E}">
        <p14:creationId xmlns:p14="http://schemas.microsoft.com/office/powerpoint/2010/main" val="2033681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Just as with the journey to today, there are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many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dimensions to how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will go forward. I hope we can talk about the roadmap during or after the conference. At least, let me give you one of these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stickers! Anyway, I’ll touch on a few dimensions – the first being tool development.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GUI</a:t>
            </a:r>
          </a:p>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ML</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Train workforce. Open funnel. Serve the underserved. …</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28</a:t>
            </a:fld>
            <a:endParaRPr lang="en-US"/>
          </a:p>
        </p:txBody>
      </p:sp>
    </p:spTree>
    <p:extLst>
      <p:ext uri="{BB962C8B-B14F-4D97-AF65-F5344CB8AC3E}">
        <p14:creationId xmlns:p14="http://schemas.microsoft.com/office/powerpoint/2010/main" val="1692503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4d6fc0cc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24d6fc0cc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With so few developers, we look for recurring issues or requests, and try to make the biggest impacts for the most users. Sponsors have priority. And development must maintain high quality – “built to last”.</a:t>
            </a:r>
          </a:p>
          <a:p>
            <a:pPr marL="0" lvl="0" indent="0" algn="l" rtl="0">
              <a:lnSpc>
                <a:spcPct val="100000"/>
              </a:lnSpc>
              <a:spcBef>
                <a:spcPts val="0"/>
              </a:spcBef>
              <a:spcAft>
                <a:spcPts val="0"/>
              </a:spcAft>
              <a:buSzPts val="1400"/>
              <a:buNone/>
            </a:pPr>
            <a:r>
              <a:rPr lang="en-US" b="1" dirty="0"/>
              <a:t>[CLICK] </a:t>
            </a:r>
            <a:r>
              <a:rPr lang="en-US" b="0" dirty="0"/>
              <a:t>Our partners also drive development, such as enabling multi-height cell support – and they also directly support engineering effort to make enhancements or dedicated support bandwidth.</a:t>
            </a:r>
          </a:p>
          <a:p>
            <a:pPr marL="0" lvl="0" indent="0" algn="l" rtl="0">
              <a:lnSpc>
                <a:spcPct val="100000"/>
              </a:lnSpc>
              <a:spcBef>
                <a:spcPts val="0"/>
              </a:spcBef>
              <a:spcAft>
                <a:spcPts val="0"/>
              </a:spcAft>
              <a:buSzPts val="1400"/>
              <a:buNone/>
            </a:pPr>
            <a:r>
              <a:rPr lang="en-US" b="1" dirty="0"/>
              <a:t>[CLICK] </a:t>
            </a:r>
            <a:r>
              <a:rPr lang="en-US" b="0" dirty="0"/>
              <a:t>And there is a backlog of R&amp;D targets as well.</a:t>
            </a:r>
          </a:p>
          <a:p>
            <a:pPr marL="0" lvl="0" indent="0" algn="l" rtl="0">
              <a:lnSpc>
                <a:spcPct val="100000"/>
              </a:lnSpc>
              <a:spcBef>
                <a:spcPts val="0"/>
              </a:spcBef>
              <a:spcAft>
                <a:spcPts val="0"/>
              </a:spcAft>
              <a:buSzPts val="1400"/>
              <a:buNone/>
            </a:pPr>
            <a:endParaRPr b="1" dirty="0"/>
          </a:p>
        </p:txBody>
      </p:sp>
      <p:sp>
        <p:nvSpPr>
          <p:cNvPr id="149" name="Google Shape;149;g24d6fc0cc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explain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WHAT</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you have to start with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WHY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simple: the crisis of hardware design, and the need to democratize access to silicon.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Today, taking ideas into silicon runs into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BARRIERS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Cost, Expertise, and Risk.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from Andreas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Olofsson’s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keynote talk at the International Physical Design Symposium,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more than five years ago. The red curve</a:t>
            </a:r>
            <a:r>
              <a:rPr lang="en-US" sz="1800" dirty="0">
                <a:effectLst/>
                <a:latin typeface="Calibri" panose="020F0502020204030204" pitchFamily="34" charset="0"/>
                <a:ea typeface="Calibri" panose="020F0502020204030204" pitchFamily="34" charset="0"/>
                <a:cs typeface="Times New Roman" panose="02020603050405020304" pitchFamily="18" charset="0"/>
              </a:rPr>
              <a:t> says that the cost of DESIGN is OUT OF CONTROL.</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Innovators can’t tell how good their ideas are, in terms of hardware metrics like size-weight-and-power, or PPA. It’s just too difficult to take their ideas into silicon.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3</a:t>
            </a:fld>
            <a:endParaRPr lang="en-US"/>
          </a:p>
        </p:txBody>
      </p:sp>
    </p:spTree>
    <p:extLst>
      <p:ext uri="{BB962C8B-B14F-4D97-AF65-F5344CB8AC3E}">
        <p14:creationId xmlns:p14="http://schemas.microsoft.com/office/powerpoint/2010/main" val="1340395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5c8840981c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25c8840981c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To all the </a:t>
            </a:r>
            <a:r>
              <a:rPr lang="en-US" dirty="0" err="1"/>
              <a:t>OpenROAD</a:t>
            </a:r>
            <a:r>
              <a:rPr lang="en-US" dirty="0"/>
              <a:t> users here:  Synthesis is our top priority! We know that quality of results from </a:t>
            </a:r>
            <a:r>
              <a:rPr lang="en-US" dirty="0" err="1"/>
              <a:t>Yosys</a:t>
            </a:r>
            <a:r>
              <a:rPr lang="en-US" dirty="0"/>
              <a:t> plus ABC needs improvement – feedback has been clear on this.</a:t>
            </a:r>
          </a:p>
          <a:p>
            <a:pPr marL="0" lvl="0" indent="0" algn="l" rtl="0">
              <a:lnSpc>
                <a:spcPct val="100000"/>
              </a:lnSpc>
              <a:spcBef>
                <a:spcPts val="0"/>
              </a:spcBef>
              <a:spcAft>
                <a:spcPts val="0"/>
              </a:spcAft>
              <a:buSzPts val="1400"/>
              <a:buNone/>
            </a:pPr>
            <a:r>
              <a:rPr lang="en-US" dirty="0"/>
              <a:t>We are looking for dedicated people to hire for synthesis – and we have </a:t>
            </a:r>
            <a:r>
              <a:rPr lang="en-US" b="1" dirty="0"/>
              <a:t>[CLICK] </a:t>
            </a:r>
            <a:r>
              <a:rPr lang="en-US" dirty="0"/>
              <a:t>this guidance from users on where we should prioritize next steps.</a:t>
            </a:r>
            <a:endParaRPr dirty="0"/>
          </a:p>
        </p:txBody>
      </p:sp>
      <p:sp>
        <p:nvSpPr>
          <p:cNvPr id="157" name="Google Shape;157;g25c8840981c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78e2c2401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278e2c2401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Other areas of R&amp;D focus include CTS, UPF support, and doing better with more PPA optimization levers. This includes multi-bit flop clustering for clock power reduction, and timing and power recovery using operations such as gate cloning or VT swap. </a:t>
            </a:r>
            <a:endParaRPr dirty="0"/>
          </a:p>
        </p:txBody>
      </p:sp>
      <p:sp>
        <p:nvSpPr>
          <p:cNvPr id="165" name="Google Shape;165;g278e2c2401a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Another dimension of the future is the Governance, Transition and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Sustainment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of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Again, your thoughts and suggestions are VERY welcome on this topic!</a:t>
            </a:r>
          </a:p>
          <a:p>
            <a:pPr marL="0" marR="0" indent="0">
              <a:lnSpc>
                <a:spcPct val="107000"/>
              </a:lnSpc>
              <a:spcBef>
                <a:spcPts val="0"/>
              </a:spcBef>
              <a:spcAft>
                <a:spcPts val="800"/>
              </a:spcAft>
              <a:buNone/>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Train workforce. Open funnel. Serve the underserved. …</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32</a:t>
            </a:fld>
            <a:endParaRPr lang="en-US"/>
          </a:p>
        </p:txBody>
      </p:sp>
    </p:spTree>
    <p:extLst>
      <p:ext uri="{BB962C8B-B14F-4D97-AF65-F5344CB8AC3E}">
        <p14:creationId xmlns:p14="http://schemas.microsoft.com/office/powerpoint/2010/main" val="2379803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78e2c2401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278e2c2401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So, our DARPA support ends in around 117 days. How to sustain </a:t>
            </a:r>
            <a:r>
              <a:rPr lang="en-US" dirty="0" err="1"/>
              <a:t>OpenROAD</a:t>
            </a:r>
            <a:r>
              <a:rPr lang="en-US" dirty="0"/>
              <a:t> development and support has been a major focus for well over a year.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[CLICK] </a:t>
            </a:r>
            <a:r>
              <a:rPr lang="en-US" b="0" dirty="0"/>
              <a:t>PII has received considerable support beyond DARPA funds for aspects of </a:t>
            </a:r>
            <a:r>
              <a:rPr lang="en-US" b="0" dirty="0" err="1"/>
              <a:t>OpenROAD</a:t>
            </a:r>
            <a:r>
              <a:rPr lang="en-US" b="0" dirty="0"/>
              <a:t> development. Hopefully this will increase going forward. </a:t>
            </a:r>
          </a:p>
          <a:p>
            <a:pPr marL="0" lvl="0" indent="0" algn="l" rtl="0">
              <a:lnSpc>
                <a:spcPct val="100000"/>
              </a:lnSpc>
              <a:spcBef>
                <a:spcPts val="0"/>
              </a:spcBef>
              <a:spcAft>
                <a:spcPts val="0"/>
              </a:spcAft>
              <a:buSzPts val="1400"/>
              <a:buNone/>
            </a:pPr>
            <a:r>
              <a:rPr lang="en-US" b="1" dirty="0"/>
              <a:t>[CLICK] </a:t>
            </a:r>
            <a:r>
              <a:rPr lang="en-US" b="0" dirty="0"/>
              <a:t>Right now, it is known that </a:t>
            </a:r>
            <a:r>
              <a:rPr lang="en-US" b="1" dirty="0"/>
              <a:t>PII</a:t>
            </a:r>
            <a:r>
              <a:rPr lang="en-US" b="0" dirty="0"/>
              <a:t> will continue to develop </a:t>
            </a:r>
            <a:r>
              <a:rPr lang="en-US" b="0" dirty="0" err="1"/>
              <a:t>OpenROAD</a:t>
            </a:r>
            <a:r>
              <a:rPr lang="en-US" b="0" dirty="0"/>
              <a:t>, and a new </a:t>
            </a:r>
            <a:r>
              <a:rPr lang="en-US" b="1" dirty="0"/>
              <a:t>nonprofit foundation </a:t>
            </a:r>
            <a:r>
              <a:rPr lang="en-US" b="0" dirty="0"/>
              <a:t>provides a path to philanthropic funding.</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endParaRPr lang="en-US" b="0" dirty="0"/>
          </a:p>
        </p:txBody>
      </p:sp>
      <p:sp>
        <p:nvSpPr>
          <p:cNvPr id="165" name="Google Shape;165;g278e2c2401a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4697442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Precision Innovations was founded in 2019 to bring EDA veteran talent into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company is based in San Diego and has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three</a:t>
            </a:r>
            <a:r>
              <a:rPr lang="en-US" sz="1800" dirty="0">
                <a:effectLst/>
                <a:latin typeface="Calibri" panose="020F0502020204030204" pitchFamily="34" charset="0"/>
                <a:ea typeface="Calibri" panose="020F0502020204030204" pitchFamily="34" charset="0"/>
                <a:cs typeface="Times New Roman" panose="02020603050405020304" pitchFamily="18" charset="0"/>
              </a:rPr>
              <a:t> revenue streams:  (1)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development as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subawardee</a:t>
            </a:r>
            <a:r>
              <a:rPr lang="en-US" sz="1800" dirty="0">
                <a:effectLst/>
                <a:latin typeface="Calibri" panose="020F0502020204030204" pitchFamily="34" charset="0"/>
                <a:ea typeface="Calibri" panose="020F0502020204030204" pitchFamily="34" charset="0"/>
                <a:cs typeface="Times New Roman" panose="02020603050405020304" pitchFamily="18" charset="0"/>
              </a:rPr>
              <a:t> on the DARPA contract; (2)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development outside of the DARPA award; and (3)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support contracts with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users who need high support bandwidth or agile enhancements to the tool.  PII is now at 10 employees and contractors.</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34</a:t>
            </a:fld>
            <a:endParaRPr lang="en-US"/>
          </a:p>
        </p:txBody>
      </p:sp>
    </p:spTree>
    <p:extLst>
      <p:ext uri="{BB962C8B-B14F-4D97-AF65-F5344CB8AC3E}">
        <p14:creationId xmlns:p14="http://schemas.microsoft.com/office/powerpoint/2010/main" val="24863258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Because a considerable amount of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support from companies comes in the form of gifts, we want to make sure that such funding can be applied in whatever way is best for the project. So, a nonprofit foundation called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Initiative has been set up for this purpose.  The vision is to broadly foster open-source chip design, EDA projects, and the democratization of tool access and training to accelerate semiconductor-based innovation.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Specific</a:t>
            </a:r>
            <a:r>
              <a:rPr lang="en-US" sz="1200" dirty="0">
                <a:effectLst/>
                <a:latin typeface="Calibri" panose="020F0502020204030204" pitchFamily="34" charset="0"/>
                <a:ea typeface="Calibri" panose="020F0502020204030204" pitchFamily="34" charset="0"/>
                <a:cs typeface="Times New Roman" panose="02020603050405020304" pitchFamily="18" charset="0"/>
              </a:rPr>
              <a:t> goals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encompass open-source EDA beyond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Surelog</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KLayout</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Yosys</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as well as proxy design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enablements</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education and training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are aligned with this vision. and everyone is welcome to contribute.  And REALLY: *EVERYONE* can contribute – documentation, a test, code, data … A 17-year old is now working on multi-bit flip-flop clustering. A visiting student from Korea has built </a:t>
            </a:r>
          </a:p>
          <a:p>
            <a:pPr marL="0" marR="0" indent="0">
              <a:lnSpc>
                <a:spcPct val="107000"/>
              </a:lnSpc>
              <a:spcBef>
                <a:spcPts val="0"/>
              </a:spcBef>
              <a:spcAft>
                <a:spcPts val="800"/>
              </a:spcAft>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[3236 words]</a:t>
            </a:r>
          </a:p>
          <a:p>
            <a:pPr marL="0" marR="0" indent="0">
              <a:lnSpc>
                <a:spcPct val="107000"/>
              </a:lnSpc>
              <a:spcBef>
                <a:spcPts val="0"/>
              </a:spcBef>
              <a:spcAft>
                <a:spcPts val="800"/>
              </a:spcAft>
              <a:buNone/>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35</a:t>
            </a:fld>
            <a:endParaRPr lang="en-US"/>
          </a:p>
        </p:txBody>
      </p:sp>
    </p:spTree>
    <p:extLst>
      <p:ext uri="{BB962C8B-B14F-4D97-AF65-F5344CB8AC3E}">
        <p14:creationId xmlns:p14="http://schemas.microsoft.com/office/powerpoint/2010/main" val="1494283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 a 3D version of our global placer, leveraging our latest partitioners – here is an instance with 32 macros and 740K cells. Matt Liberty has supported this with DB extensions and </a:t>
            </a:r>
            <a:r>
              <a:rPr lang="en-US" b="1" dirty="0"/>
              <a:t>[CLICK] </a:t>
            </a:r>
            <a:r>
              <a:rPr lang="en-US" b="0" dirty="0"/>
              <a:t>new</a:t>
            </a:r>
            <a:r>
              <a:rPr lang="en-US" b="1" dirty="0"/>
              <a:t> </a:t>
            </a:r>
            <a:r>
              <a:rPr lang="en-US" dirty="0"/>
              <a:t>GUI views of the stacked tiers.</a:t>
            </a:r>
          </a:p>
        </p:txBody>
      </p:sp>
      <p:sp>
        <p:nvSpPr>
          <p:cNvPr id="4" name="Slide Number Placeholder 3"/>
          <p:cNvSpPr>
            <a:spLocks noGrp="1"/>
          </p:cNvSpPr>
          <p:nvPr>
            <p:ph type="sldNum" sz="quarter" idx="5"/>
          </p:nvPr>
        </p:nvSpPr>
        <p:spPr/>
        <p:txBody>
          <a:bodyPr/>
          <a:lstStyle/>
          <a:p>
            <a:fld id="{DD9D994D-EF21-4DCD-90B5-BD248A89747F}" type="slidenum">
              <a:rPr lang="en-US" smtClean="0"/>
              <a:t>36</a:t>
            </a:fld>
            <a:endParaRPr lang="en-US"/>
          </a:p>
        </p:txBody>
      </p:sp>
    </p:spTree>
    <p:extLst>
      <p:ext uri="{BB962C8B-B14F-4D97-AF65-F5344CB8AC3E}">
        <p14:creationId xmlns:p14="http://schemas.microsoft.com/office/powerpoint/2010/main" val="130326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student is figuring out how to scale the ASAP7 open-source PDK to match PPA outcomes from foundry 7 nanometer enablement.  The foundry 7 nanometer PPA surface for JPEG encoder is in GREEN.  We can easily box it in – even with autotuning of scale factors – our goal is for designers to know what they’ll see in commercial 7 nanometer based on some number of trial runs with </a:t>
            </a:r>
            <a:r>
              <a:rPr lang="en-US" dirty="0" err="1"/>
              <a:t>OpenROAD</a:t>
            </a:r>
            <a:r>
              <a:rPr lang="en-US" dirty="0"/>
              <a:t> on scaled ASAP7.</a:t>
            </a:r>
          </a:p>
        </p:txBody>
      </p:sp>
      <p:sp>
        <p:nvSpPr>
          <p:cNvPr id="4" name="Slide Number Placeholder 3"/>
          <p:cNvSpPr>
            <a:spLocks noGrp="1"/>
          </p:cNvSpPr>
          <p:nvPr>
            <p:ph type="sldNum" sz="quarter" idx="5"/>
          </p:nvPr>
        </p:nvSpPr>
        <p:spPr/>
        <p:txBody>
          <a:bodyPr/>
          <a:lstStyle/>
          <a:p>
            <a:fld id="{3E4061D9-ECA4-4CED-903E-8395C236FDCB}" type="slidenum">
              <a:rPr lang="en-US" smtClean="0"/>
              <a:t>37</a:t>
            </a:fld>
            <a:endParaRPr lang="en-US"/>
          </a:p>
        </p:txBody>
      </p:sp>
    </p:spTree>
    <p:extLst>
      <p:ext uri="{BB962C8B-B14F-4D97-AF65-F5344CB8AC3E}">
        <p14:creationId xmlns:p14="http://schemas.microsoft.com/office/powerpoint/2010/main" val="40836192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A third dimension, which I really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have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to mention, is ML enablement.</a:t>
            </a:r>
          </a:p>
          <a:p>
            <a:pPr marL="0" marR="0" indent="0">
              <a:lnSpc>
                <a:spcPct val="107000"/>
              </a:lnSpc>
              <a:spcBef>
                <a:spcPts val="0"/>
              </a:spcBef>
              <a:spcAft>
                <a:spcPts val="800"/>
              </a:spcAft>
              <a:buNone/>
            </a:pPr>
            <a:r>
              <a:rPr lang="en-US" sz="1200" b="0" dirty="0">
                <a:effectLst/>
                <a:latin typeface="Calibri" panose="020F0502020204030204" pitchFamily="34" charset="0"/>
                <a:ea typeface="Calibri" panose="020F0502020204030204" pitchFamily="34" charset="0"/>
                <a:cs typeface="Times New Roman" panose="02020603050405020304" pitchFamily="18" charset="0"/>
              </a:rPr>
              <a:t>Here’s where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has a huge advantage – because with commercial EDA you can’t share data or models, you can’t upload anything into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ChatGPT</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and so on – you’re “stuck” in those copyrighted, can’t measure-or-model silos.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38</a:t>
            </a:fld>
            <a:endParaRPr lang="en-US"/>
          </a:p>
        </p:txBody>
      </p:sp>
    </p:spTree>
    <p:extLst>
      <p:ext uri="{BB962C8B-B14F-4D97-AF65-F5344CB8AC3E}">
        <p14:creationId xmlns:p14="http://schemas.microsoft.com/office/powerpoint/2010/main" val="2299970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these slides are from Professor Vidya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Chhabria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ASU, who has worked with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from the beginning and who is a close collaborator with NVIDIA on ML EDA. Vidya and her student are currently working 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pythonization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ML-directed APIs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everyone is familiar with 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OpenROAD’s</a:t>
            </a:r>
            <a:r>
              <a:rPr lang="en-US" sz="1800" dirty="0">
                <a:effectLst/>
                <a:latin typeface="Calibri" panose="020F0502020204030204" pitchFamily="34" charset="0"/>
                <a:ea typeface="Calibri" panose="020F0502020204030204" pitchFamily="34" charset="0"/>
                <a:cs typeface="Times New Roman" panose="02020603050405020304" pitchFamily="18" charset="0"/>
              </a:rPr>
              <a:t> TCL interface. But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also has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a Python interpreter. The interpreter can run all the engines within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except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OpenSTA</a:t>
            </a:r>
            <a:r>
              <a:rPr lang="en-US" sz="1800" dirty="0">
                <a:effectLst/>
                <a:latin typeface="Calibri" panose="020F0502020204030204" pitchFamily="34" charset="0"/>
                <a:ea typeface="Calibri" panose="020F0502020204030204" pitchFamily="34" charset="0"/>
                <a:cs typeface="Times New Roman" panose="02020603050405020304" pitchFamily="18" charset="0"/>
              </a:rPr>
              <a:t>, as of today.  So, it opens doors to users who are unfamiliar with TCL (basically, the large software community) – and it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also </a:t>
            </a:r>
            <a:r>
              <a:rPr lang="en-US" sz="1800" dirty="0">
                <a:effectLst/>
                <a:latin typeface="Calibri" panose="020F0502020204030204" pitchFamily="34" charset="0"/>
                <a:ea typeface="Calibri" panose="020F0502020204030204" pitchFamily="34" charset="0"/>
                <a:cs typeface="Times New Roman" panose="02020603050405020304" pitchFamily="18" charset="0"/>
              </a:rPr>
              <a:t>enables a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playground</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ML and chip design enthusiasts who would like to explore the potential of ML algorithms in physical design.  </a:t>
            </a:r>
          </a:p>
        </p:txBody>
      </p:sp>
    </p:spTree>
    <p:extLst>
      <p:ext uri="{BB962C8B-B14F-4D97-AF65-F5344CB8AC3E}">
        <p14:creationId xmlns:p14="http://schemas.microsoft.com/office/powerpoint/2010/main" val="2715739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How DO designers </a:t>
            </a:r>
            <a:r>
              <a:rPr lang="en-US" sz="1200" b="1" dirty="0">
                <a:solidFill>
                  <a:schemeClr val="dk1"/>
                </a:solidFill>
                <a:latin typeface="Calibri"/>
                <a:ea typeface="Calibri"/>
                <a:cs typeface="Calibri"/>
                <a:sym typeface="Calibri"/>
              </a:rPr>
              <a:t>today </a:t>
            </a:r>
            <a:r>
              <a:rPr lang="en-US" sz="1200" dirty="0">
                <a:solidFill>
                  <a:schemeClr val="dk1"/>
                </a:solidFill>
                <a:latin typeface="Calibri"/>
                <a:ea typeface="Calibri"/>
                <a:cs typeface="Calibri"/>
                <a:sym typeface="Calibri"/>
              </a:rPr>
              <a:t>transform their ideas from Verilog or VHDL into manufacturable chip layouts?</a:t>
            </a:r>
          </a:p>
          <a:p>
            <a:pPr marL="0" lvl="0" indent="0" algn="l" rtl="0">
              <a:lnSpc>
                <a:spcPct val="100000"/>
              </a:lnSpc>
              <a:spcBef>
                <a:spcPts val="0"/>
              </a:spcBef>
              <a:spcAft>
                <a:spcPts val="0"/>
              </a:spcAft>
              <a:buSzPts val="1400"/>
              <a:buNone/>
            </a:pPr>
            <a:r>
              <a:rPr lang="en-US" sz="1200" b="1" dirty="0">
                <a:solidFill>
                  <a:schemeClr val="dk1"/>
                </a:solidFill>
                <a:latin typeface="Calibri"/>
                <a:ea typeface="Calibri"/>
                <a:cs typeface="Calibri"/>
                <a:sym typeface="Calibri"/>
              </a:rPr>
              <a:t>[CLICK]  </a:t>
            </a:r>
            <a:r>
              <a:rPr lang="en-US" sz="1200" dirty="0">
                <a:solidFill>
                  <a:schemeClr val="dk1"/>
                </a:solidFill>
                <a:latin typeface="Calibri"/>
                <a:ea typeface="Calibri"/>
                <a:cs typeface="Calibri"/>
                <a:sym typeface="Calibri"/>
              </a:rPr>
              <a:t>The commercial EDA tools that have thousands of commands, so that bleeding-edge customers can squeeze the </a:t>
            </a:r>
            <a:r>
              <a:rPr lang="en-US" sz="1200" b="1" dirty="0">
                <a:solidFill>
                  <a:schemeClr val="dk1"/>
                </a:solidFill>
                <a:latin typeface="Calibri"/>
                <a:ea typeface="Calibri"/>
                <a:cs typeface="Calibri"/>
                <a:sym typeface="Calibri"/>
              </a:rPr>
              <a:t>ULTIMATE</a:t>
            </a:r>
            <a:r>
              <a:rPr lang="en-US" sz="1200" dirty="0">
                <a:solidFill>
                  <a:schemeClr val="dk1"/>
                </a:solidFill>
                <a:latin typeface="Calibri"/>
                <a:ea typeface="Calibri"/>
                <a:cs typeface="Calibri"/>
                <a:sym typeface="Calibri"/>
              </a:rPr>
              <a:t> performance, power and area density out of a foundry’s technology.</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dirty="0">
                <a:solidFill>
                  <a:schemeClr val="dk1"/>
                </a:solidFill>
                <a:latin typeface="Calibri"/>
                <a:ea typeface="Calibri"/>
                <a:cs typeface="Calibri"/>
                <a:sym typeface="Calibri"/>
              </a:rPr>
              <a:t>[CLICK] </a:t>
            </a:r>
            <a:r>
              <a:rPr lang="en-US" sz="1200" dirty="0">
                <a:solidFill>
                  <a:schemeClr val="dk1"/>
                </a:solidFill>
                <a:latin typeface="Calibri"/>
                <a:ea typeface="Calibri"/>
                <a:cs typeface="Calibri"/>
                <a:sym typeface="Calibri"/>
              </a:rPr>
              <a:t>But the tools are difficult to master. You need expert users who perform many manual steps. Runtimes are long, licenses are costly, and the industry is a duopoly -- which works against openness and interoperability. </a:t>
            </a:r>
            <a:r>
              <a:rPr lang="en-US" sz="1200" b="0" dirty="0">
                <a:solidFill>
                  <a:schemeClr val="dk1"/>
                </a:solidFill>
                <a:latin typeface="Calibri"/>
                <a:ea typeface="Calibri"/>
                <a:cs typeface="Calibri"/>
                <a:sym typeface="Calibri"/>
              </a:rPr>
              <a:t>These factors compound and bring significant risk to chip design.</a:t>
            </a:r>
            <a:endParaRPr dirty="0"/>
          </a:p>
          <a:p>
            <a:pPr marL="0" lvl="0" indent="0" algn="l" rtl="0">
              <a:lnSpc>
                <a:spcPct val="100000"/>
              </a:lnSpc>
              <a:spcBef>
                <a:spcPts val="0"/>
              </a:spcBef>
              <a:spcAft>
                <a:spcPts val="0"/>
              </a:spcAft>
              <a:buSzPts val="1400"/>
              <a:buNone/>
            </a:pPr>
            <a:endParaRPr dirty="0"/>
          </a:p>
        </p:txBody>
      </p:sp>
      <p:sp>
        <p:nvSpPr>
          <p:cNvPr id="168" name="Google Shape;168;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vision is for </a:t>
            </a:r>
            <a:r>
              <a:rPr lang="en-US" sz="1800" b="0" i="0" u="none" strike="noStrike" dirty="0" err="1">
                <a:solidFill>
                  <a:srgbClr val="000000"/>
                </a:solidFill>
                <a:effectLst/>
                <a:latin typeface="Arial" panose="020B0604020202020204" pitchFamily="34" charset="0"/>
              </a:rPr>
              <a:t>OpenROAD</a:t>
            </a:r>
            <a:r>
              <a:rPr lang="en-US" sz="1800" b="0" i="0" u="none" strike="noStrike" dirty="0">
                <a:solidFill>
                  <a:srgbClr val="000000"/>
                </a:solidFill>
                <a:effectLst/>
                <a:latin typeface="Arial" panose="020B0604020202020204" pitchFamily="34" charset="0"/>
              </a:rPr>
              <a:t> to serve as a playground for EDA researchers and the chip design community, where ML/RL algorithms integrate seamlessly and we can explore the potential of ML </a:t>
            </a:r>
            <a:r>
              <a:rPr lang="en-US" sz="1800" b="1" i="0" u="none" strike="noStrike" dirty="0">
                <a:solidFill>
                  <a:srgbClr val="000000"/>
                </a:solidFill>
                <a:effectLst/>
                <a:latin typeface="Arial" panose="020B0604020202020204" pitchFamily="34" charset="0"/>
              </a:rPr>
              <a:t>both within and around traditional EDA algorithms.</a:t>
            </a:r>
            <a:r>
              <a:rPr lang="en-US" sz="1800" b="1" i="1"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While some of the python APIs exist, an ML for EDA playground requires </a:t>
            </a:r>
            <a:r>
              <a:rPr lang="en-US" sz="1800" b="1" i="0" u="none" strike="noStrike" dirty="0">
                <a:solidFill>
                  <a:srgbClr val="000000"/>
                </a:solidFill>
                <a:effectLst/>
                <a:latin typeface="Arial" panose="020B0604020202020204" pitchFamily="34" charset="0"/>
              </a:rPr>
              <a:t>three </a:t>
            </a:r>
            <a:r>
              <a:rPr lang="en-US" sz="1800" b="0" i="0" u="none" strike="noStrike" dirty="0">
                <a:solidFill>
                  <a:srgbClr val="000000"/>
                </a:solidFill>
                <a:effectLst/>
                <a:latin typeface="Arial" panose="020B0604020202020204" pitchFamily="34" charset="0"/>
              </a:rPr>
              <a:t>things: (1) data representations/formats for LEF/DEF/Verilog that integrate with ML libraries; </a:t>
            </a:r>
            <a:r>
              <a:rPr lang="en-US" sz="1800" b="1" i="0" u="none" strike="noStrike" dirty="0">
                <a:solidFill>
                  <a:srgbClr val="000000"/>
                </a:solidFill>
                <a:effectLst/>
                <a:latin typeface="Arial" panose="020B0604020202020204" pitchFamily="34" charset="0"/>
              </a:rPr>
              <a:t>(2) additional python APIs </a:t>
            </a:r>
            <a:r>
              <a:rPr lang="en-US" sz="1800" b="0" i="0" u="none" strike="noStrike" dirty="0">
                <a:solidFill>
                  <a:srgbClr val="000000"/>
                </a:solidFill>
                <a:effectLst/>
                <a:latin typeface="Arial" panose="020B0604020202020204" pitchFamily="34" charset="0"/>
              </a:rPr>
              <a:t>that return information from the database in formats ML algorithms can interpret; and </a:t>
            </a:r>
            <a:r>
              <a:rPr lang="en-US" sz="1800" b="1" i="0" u="none" strike="noStrike" dirty="0">
                <a:solidFill>
                  <a:srgbClr val="000000"/>
                </a:solidFill>
                <a:effectLst/>
                <a:latin typeface="Arial" panose="020B0604020202020204" pitchFamily="34" charset="0"/>
              </a:rPr>
              <a:t>(3) APIs that can have callbacks from ML predictions back to the database. </a:t>
            </a:r>
            <a:r>
              <a:rPr lang="en-US" sz="1800" b="0" i="0" u="none" strike="noStrike" dirty="0">
                <a:solidFill>
                  <a:srgbClr val="000000"/>
                </a:solidFill>
                <a:effectLst/>
                <a:latin typeface="Arial" panose="020B0604020202020204" pitchFamily="34" charset="0"/>
              </a:rPr>
              <a:t>For example, graph-based ML algorithms that perform node and edge transformations can map back to updates to the netlist and database.  What might these data formats and APIs look like?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40</a:t>
            </a:fld>
            <a:endParaRPr lang="en-US"/>
          </a:p>
        </p:txBody>
      </p:sp>
    </p:spTree>
    <p:extLst>
      <p:ext uri="{BB962C8B-B14F-4D97-AF65-F5344CB8AC3E}">
        <p14:creationId xmlns:p14="http://schemas.microsoft.com/office/powerpoint/2010/main" val="11509018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For one example: </a:t>
            </a:r>
            <a:r>
              <a:rPr lang="en-US" sz="1800" b="0" i="0" u="none" strike="noStrike" dirty="0" err="1">
                <a:solidFill>
                  <a:srgbClr val="000000"/>
                </a:solidFill>
                <a:effectLst/>
                <a:latin typeface="Arial" panose="020B0604020202020204" pitchFamily="34" charset="0"/>
              </a:rPr>
              <a:t>OpenROAD</a:t>
            </a:r>
            <a:r>
              <a:rPr lang="en-US" sz="1800" b="0" i="0" u="none" strike="noStrike" dirty="0">
                <a:solidFill>
                  <a:srgbClr val="000000"/>
                </a:solidFill>
                <a:effectLst/>
                <a:latin typeface="Arial" panose="020B0604020202020204" pitchFamily="34" charset="0"/>
              </a:rPr>
              <a:t> is currently working on supporting </a:t>
            </a:r>
            <a:r>
              <a:rPr lang="en-US" sz="1800" b="0" i="0" u="none" strike="noStrike" dirty="0" err="1">
                <a:solidFill>
                  <a:srgbClr val="000000"/>
                </a:solidFill>
                <a:effectLst/>
                <a:latin typeface="Arial" panose="020B0604020202020204" pitchFamily="34" charset="0"/>
              </a:rPr>
              <a:t>CircuitsOps</a:t>
            </a:r>
            <a:r>
              <a:rPr lang="en-US" sz="1800" b="0" i="0" u="none" strike="noStrike" dirty="0">
                <a:solidFill>
                  <a:srgbClr val="000000"/>
                </a:solidFill>
                <a:effectLst/>
                <a:latin typeface="Arial" panose="020B0604020202020204" pitchFamily="34" charset="0"/>
              </a:rPr>
              <a:t> format, which was proposed by the NVIDIA research group led by Mark Ren. There will be an ICCAD23 special session paper on this. The format is a graph-based representation of the netlist where every edge, pin, or cell is a node in the graph with edges that connect them. Each node has annotated tables with a variety of properties (like transitions, slacks, logic functions). Having data in the form of graphs (DGL/graph tool) and tables allows easy application of GNN/GCN based algorithms, easy query of node features, and batch parallel processing with </a:t>
            </a:r>
            <a:r>
              <a:rPr lang="en-US" sz="1800" b="0" i="0" u="none" strike="noStrike" dirty="0" err="1">
                <a:solidFill>
                  <a:srgbClr val="000000"/>
                </a:solidFill>
                <a:effectLst/>
                <a:latin typeface="Arial" panose="020B0604020202020204" pitchFamily="34" charset="0"/>
              </a:rPr>
              <a:t>PyTorch</a:t>
            </a:r>
            <a:r>
              <a:rPr lang="en-US" sz="1800" b="0" i="0" u="none" strike="noStrike" dirty="0">
                <a:solidFill>
                  <a:srgbClr val="000000"/>
                </a:solidFill>
                <a:effectLst/>
                <a:latin typeface="Arial" panose="020B0604020202020204" pitchFamily="34" charset="0"/>
              </a:rPr>
              <a:t>.</a:t>
            </a:r>
            <a:endParaRPr lang="en-US" b="0" dirty="0">
              <a:effectLst/>
            </a:endParaRPr>
          </a:p>
          <a:p>
            <a:br>
              <a:rPr lang="en-US" dirty="0"/>
            </a:br>
            <a:endParaRPr lang="en-US" dirty="0"/>
          </a:p>
        </p:txBody>
      </p:sp>
    </p:spTree>
    <p:extLst>
      <p:ext uri="{BB962C8B-B14F-4D97-AF65-F5344CB8AC3E}">
        <p14:creationId xmlns:p14="http://schemas.microsoft.com/office/powerpoint/2010/main" val="5521759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This slide shows example ML-centric APIs that will make the ML for EDA playground easy to “play” in. For instance, in the ML world there are three kinds of algorithms applied to EDA problems: graph-based, image-based, and RL-based algorithms. The APIs developed will support these algorithms and examples are shown on the slide. For instance, APIs that return the </a:t>
            </a:r>
            <a:r>
              <a:rPr lang="en-US" sz="1800" b="0" i="0" u="none" strike="noStrike" dirty="0" err="1">
                <a:solidFill>
                  <a:srgbClr val="000000"/>
                </a:solidFill>
                <a:effectLst/>
                <a:latin typeface="Arial" panose="020B0604020202020204" pitchFamily="34" charset="0"/>
              </a:rPr>
              <a:t>CircuitsOps</a:t>
            </a:r>
            <a:r>
              <a:rPr lang="en-US" sz="1800" b="0" i="0" u="none" strike="noStrike" dirty="0">
                <a:solidFill>
                  <a:srgbClr val="000000"/>
                </a:solidFill>
                <a:effectLst/>
                <a:latin typeface="Arial" panose="020B0604020202020204" pitchFamily="34" charset="0"/>
              </a:rPr>
              <a:t> graph, APIs that return congestion maps/IR drop maps as </a:t>
            </a:r>
            <a:r>
              <a:rPr lang="en-US" sz="1800" b="0" i="0" u="none" strike="noStrike" dirty="0" err="1">
                <a:solidFill>
                  <a:srgbClr val="000000"/>
                </a:solidFill>
                <a:effectLst/>
                <a:latin typeface="Arial" panose="020B0604020202020204" pitchFamily="34" charset="0"/>
              </a:rPr>
              <a:t>numpy</a:t>
            </a:r>
            <a:r>
              <a:rPr lang="en-US" sz="1800" b="0" i="0" u="none" strike="noStrike" dirty="0">
                <a:solidFill>
                  <a:srgbClr val="000000"/>
                </a:solidFill>
                <a:effectLst/>
                <a:latin typeface="Arial" panose="020B0604020202020204" pitchFamily="34" charset="0"/>
              </a:rPr>
              <a:t> arrays, and APIs that can translate transformations in the ML world back to </a:t>
            </a:r>
            <a:r>
              <a:rPr lang="en-US" sz="1800" b="0" i="0" u="none" strike="noStrike" dirty="0" err="1">
                <a:solidFill>
                  <a:srgbClr val="000000"/>
                </a:solidFill>
                <a:effectLst/>
                <a:latin typeface="Arial" panose="020B0604020202020204" pitchFamily="34" charset="0"/>
              </a:rPr>
              <a:t>OpenDB</a:t>
            </a:r>
            <a:r>
              <a:rPr lang="en-US" sz="1800" b="0" i="0" u="none" strike="noStrike" dirty="0">
                <a:solidFill>
                  <a:srgbClr val="000000"/>
                </a:solidFill>
                <a:effectLst/>
                <a:latin typeface="Arial" panose="020B0604020202020204" pitchFamily="34" charset="0"/>
              </a:rPr>
              <a:t>.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42</a:t>
            </a:fld>
            <a:endParaRPr lang="en-US"/>
          </a:p>
        </p:txBody>
      </p:sp>
    </p:spTree>
    <p:extLst>
      <p:ext uri="{BB962C8B-B14F-4D97-AF65-F5344CB8AC3E}">
        <p14:creationId xmlns:p14="http://schemas.microsoft.com/office/powerpoint/2010/main" val="4142650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playground, once built, will allow ML-based optimization (RL-based placement/sizing) by allowing RL agents to be trained </a:t>
            </a:r>
            <a:r>
              <a:rPr lang="en-US" sz="1800" b="1" i="1" u="none" strike="noStrike" dirty="0">
                <a:solidFill>
                  <a:srgbClr val="000000"/>
                </a:solidFill>
                <a:effectLst/>
                <a:latin typeface="Arial" panose="020B0604020202020204" pitchFamily="34" charset="0"/>
              </a:rPr>
              <a:t>within </a:t>
            </a:r>
            <a:r>
              <a:rPr lang="en-US" sz="1800" b="0" i="0" u="none" strike="noStrike" dirty="0" err="1">
                <a:solidFill>
                  <a:srgbClr val="000000"/>
                </a:solidFill>
                <a:effectLst/>
                <a:latin typeface="Arial" panose="020B0604020202020204" pitchFamily="34" charset="0"/>
              </a:rPr>
              <a:t>OpenROAD</a:t>
            </a:r>
            <a:r>
              <a:rPr lang="en-US" sz="1800" b="0" i="0" u="none" strike="noStrike" dirty="0">
                <a:solidFill>
                  <a:srgbClr val="000000"/>
                </a:solidFill>
                <a:effectLst/>
                <a:latin typeface="Arial" panose="020B0604020202020204" pitchFamily="34" charset="0"/>
              </a:rPr>
              <a:t> and traditional optimization with ML-based predictions </a:t>
            </a:r>
            <a:r>
              <a:rPr lang="en-US" sz="1800" b="1" i="1" u="none" strike="noStrike" dirty="0">
                <a:solidFill>
                  <a:srgbClr val="000000"/>
                </a:solidFill>
                <a:effectLst/>
                <a:latin typeface="Arial" panose="020B0604020202020204" pitchFamily="34" charset="0"/>
              </a:rPr>
              <a:t>within </a:t>
            </a:r>
            <a:r>
              <a:rPr lang="en-US" sz="1800" b="0" i="0" u="none" strike="noStrike" dirty="0" err="1">
                <a:solidFill>
                  <a:srgbClr val="000000"/>
                </a:solidFill>
                <a:effectLst/>
                <a:latin typeface="Arial" panose="020B0604020202020204" pitchFamily="34" charset="0"/>
              </a:rPr>
              <a:t>OpenROAD</a:t>
            </a:r>
            <a:r>
              <a:rPr lang="en-US" sz="1800" b="0" i="0" u="none" strike="noStrike" dirty="0">
                <a:solidFill>
                  <a:srgbClr val="000000"/>
                </a:solidFill>
                <a:effectLst/>
                <a:latin typeface="Arial" panose="020B0604020202020204" pitchFamily="34" charset="0"/>
              </a:rPr>
              <a:t>. With current TCL based commercial EDA tools this is nearly impossible without reinventing the wheel (basically: developing the underlying algorithms in Python).</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a:solidFill>
                  <a:srgbClr val="000000"/>
                </a:solidFill>
                <a:effectLst/>
                <a:latin typeface="Arial" panose="020B0604020202020204" pitchFamily="34" charset="0"/>
              </a:rPr>
              <a:t>[3887 words</a:t>
            </a:r>
            <a:r>
              <a:rPr lang="en-US" sz="1800" b="0" i="0" u="none" strike="noStrike" dirty="0">
                <a:solidFill>
                  <a:srgbClr val="000000"/>
                </a:solidFill>
                <a:effectLst/>
                <a:latin typeface="Arial" panose="020B0604020202020204" pitchFamily="34" charset="0"/>
              </a:rPr>
              <a:t>]</a:t>
            </a:r>
            <a:endParaRPr lang="en-US" b="0" dirty="0">
              <a:effectLst/>
            </a:endParaRPr>
          </a:p>
          <a:p>
            <a:br>
              <a:rPr lang="en-US" dirty="0"/>
            </a:br>
            <a:endParaRPr lang="en-US" dirty="0"/>
          </a:p>
        </p:txBody>
      </p:sp>
    </p:spTree>
    <p:extLst>
      <p:ext uri="{BB962C8B-B14F-4D97-AF65-F5344CB8AC3E}">
        <p14:creationId xmlns:p14="http://schemas.microsoft.com/office/powerpoint/2010/main" val="10234348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spcBef>
                <a:spcPts val="0"/>
              </a:spcBef>
              <a:spcAft>
                <a:spcPts val="0"/>
              </a:spcAft>
            </a:pPr>
            <a:r>
              <a:rPr lang="en-US" dirty="0"/>
              <a:t>So I have a bonus – this paper from Professor Bei Yu at CUHK was presented on Monday at the MLCAD Workshop. It develops a conversational interface for human-to-</a:t>
            </a:r>
            <a:r>
              <a:rPr lang="en-US" dirty="0" err="1"/>
              <a:t>toolflow</a:t>
            </a:r>
            <a:r>
              <a:rPr lang="en-US" dirty="0"/>
              <a:t> interaction, and the paper presents five example tasks that have been validated with production of working </a:t>
            </a:r>
            <a:r>
              <a:rPr lang="en-US" dirty="0" err="1"/>
              <a:t>OpenROAD</a:t>
            </a:r>
            <a:r>
              <a:rPr lang="en-US" dirty="0"/>
              <a:t> </a:t>
            </a:r>
            <a:r>
              <a:rPr lang="en-US" dirty="0" err="1"/>
              <a:t>Tcl</a:t>
            </a:r>
            <a:r>
              <a:rPr lang="en-US" dirty="0"/>
              <a:t> scripts. </a:t>
            </a:r>
          </a:p>
          <a:p>
            <a:pPr rtl="0">
              <a:spcBef>
                <a:spcPts val="0"/>
              </a:spcBef>
              <a:spcAft>
                <a:spcPts val="0"/>
              </a:spcAft>
            </a:pPr>
            <a:r>
              <a:rPr lang="en-US" dirty="0"/>
              <a:t>Note that the research involving ChatGPT4, and the paper itself, probably couldn’t have been done with, say, a </a:t>
            </a:r>
            <a:r>
              <a:rPr lang="en-US" dirty="0" err="1"/>
              <a:t>FusionCompiler</a:t>
            </a:r>
            <a:r>
              <a:rPr lang="en-US" dirty="0"/>
              <a:t>.</a:t>
            </a:r>
          </a:p>
          <a:p>
            <a:pPr rtl="0">
              <a:spcBef>
                <a:spcPts val="0"/>
              </a:spcBef>
              <a:spcAft>
                <a:spcPts val="0"/>
              </a:spcAft>
            </a:pPr>
            <a:endParaRPr lang="en-US" dirty="0"/>
          </a:p>
        </p:txBody>
      </p:sp>
    </p:spTree>
    <p:extLst>
      <p:ext uri="{BB962C8B-B14F-4D97-AF65-F5344CB8AC3E}">
        <p14:creationId xmlns:p14="http://schemas.microsoft.com/office/powerpoint/2010/main" val="7113385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spcBef>
                <a:spcPts val="0"/>
              </a:spcBef>
              <a:spcAft>
                <a:spcPts val="0"/>
              </a:spcAft>
            </a:pPr>
            <a:r>
              <a:rPr lang="en-US" dirty="0" err="1"/>
              <a:t>ChatEDA</a:t>
            </a:r>
            <a:r>
              <a:rPr lang="en-US" dirty="0"/>
              <a:t> based on Llama2 can outperform GPT-4 after fine-tuning with domain knowledge – the paper has the details. We can expect many more works coming in the next year or two – and they will have to use a platform like </a:t>
            </a:r>
            <a:r>
              <a:rPr lang="en-US" dirty="0" err="1"/>
              <a:t>OpenROAD</a:t>
            </a:r>
            <a:r>
              <a:rPr lang="en-US" dirty="0"/>
              <a:t>…</a:t>
            </a:r>
          </a:p>
        </p:txBody>
      </p:sp>
    </p:spTree>
    <p:extLst>
      <p:ext uri="{BB962C8B-B14F-4D97-AF65-F5344CB8AC3E}">
        <p14:creationId xmlns:p14="http://schemas.microsoft.com/office/powerpoint/2010/main" val="24202061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Finally, I have a few “background thoughts” to guide the roadmap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other open-source EDA efforts…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Due to time, I’ll just leave the slides in the deck.  Basically, there are three messages. First, understand the bar to success and impact. Second, infrastructure is at the end of the day a commodity – we just need ONE version (like an open-source timer) that works.  We don’t need five timers that don’t work.  So, “more wood behind fewer arrows”.  And third, because there is always data that can’t be shared, we need to work together on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proxies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A20E6BD5-FF56-4A2C-9254-8114E3A9068D}" type="slidenum">
              <a:rPr lang="en-US" smtClean="0"/>
              <a:t>46</a:t>
            </a:fld>
            <a:endParaRPr lang="en-US"/>
          </a:p>
        </p:txBody>
      </p:sp>
    </p:spTree>
    <p:extLst>
      <p:ext uri="{BB962C8B-B14F-4D97-AF65-F5344CB8AC3E}">
        <p14:creationId xmlns:p14="http://schemas.microsoft.com/office/powerpoint/2010/main" val="9152056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Background Thought Number One: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Bars</a:t>
            </a:r>
            <a:r>
              <a:rPr lang="en-US" sz="1800" dirty="0">
                <a:effectLst/>
                <a:latin typeface="Calibri" panose="020F0502020204030204" pitchFamily="34" charset="0"/>
                <a:ea typeface="Calibri" panose="020F0502020204030204" pitchFamily="34" charset="0"/>
                <a:cs typeface="Times New Roman" panose="02020603050405020304" pitchFamily="18" charset="0"/>
              </a:rPr>
              <a:t> Matter. A lot.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“Is it good enough?”  How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relevant</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it in terms of functionality, data produced, quality of results and so on?  Whatever the answer, is it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measurably and continuously improving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it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actively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supported</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These are aspects of “good enough”.</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can I rely on it? Student code versus professional code. Training and documentation, user community, availability – with what terms and conditions. These “Bars” questions – relevance and quality in particular – are always aimed at ACADEMIC and open-source EDA.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So, do we need more wood behind fewer arrows?</a:t>
            </a:r>
            <a:endParaRPr lang="en-US" dirty="0"/>
          </a:p>
        </p:txBody>
      </p:sp>
      <p:sp>
        <p:nvSpPr>
          <p:cNvPr id="4" name="Slide Number Placeholder 3"/>
          <p:cNvSpPr>
            <a:spLocks noGrp="1"/>
          </p:cNvSpPr>
          <p:nvPr>
            <p:ph type="sldNum" sz="quarter" idx="5"/>
          </p:nvPr>
        </p:nvSpPr>
        <p:spPr/>
        <p:txBody>
          <a:bodyPr/>
          <a:lstStyle/>
          <a:p>
            <a:fld id="{DD9D994D-EF21-4DCD-90B5-BD248A89747F}" type="slidenum">
              <a:rPr lang="en-US" smtClean="0"/>
              <a:t>47</a:t>
            </a:fld>
            <a:endParaRPr lang="en-US"/>
          </a:p>
        </p:txBody>
      </p:sp>
    </p:spTree>
    <p:extLst>
      <p:ext uri="{BB962C8B-B14F-4D97-AF65-F5344CB8AC3E}">
        <p14:creationId xmlns:p14="http://schemas.microsoft.com/office/powerpoint/2010/main" val="1861806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Thought Number Two: If it’s infrastructure, it’s a commodity.</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INFRASTRUCTURE IS NOT DIFFERENTIATING. IT JUST NEEDS TO EXIST.</a:t>
            </a:r>
            <a:r>
              <a:rPr lang="en-US" sz="1800" dirty="0">
                <a:effectLst/>
                <a:latin typeface="Calibri" panose="020F0502020204030204" pitchFamily="34" charset="0"/>
                <a:ea typeface="Calibri" panose="020F0502020204030204" pitchFamily="34" charset="0"/>
                <a:cs typeface="Times New Roman" panose="02020603050405020304" pitchFamily="18" charset="0"/>
              </a:rPr>
              <a:t> Should highway signs be green or blue. Should stoplights be vertical or horizontal.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PICK ONE AND MOVE 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I am convinced that data model, DB, STA, readers and writers, PDK support, loggers, extension language support, GUI – should be like plumbing and utilities – if they work, you don’t think about them.  Which is also a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BAR</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METRICS2.1 or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OpenDB</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whatever – we need the elements of a roadbed upon which we build a road ahead --- for instance, for research on machine learning in EDA which has to include open data and explainable models and optimization benchmarking.  We don’t need five roadbeds – but we need at least one.</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Standards, interoperability, efficiency, frameworks are everywhere the history of EDA and IC design.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Without them, there is just fragmentation of resources, and Towers of Babel, which are BAD.</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So it really IS a matter of</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“Put more wood behind fewer arrows!”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9D994D-EF21-4DCD-90B5-BD248A89747F}" type="slidenum">
              <a:rPr lang="en-US" smtClean="0"/>
              <a:t>48</a:t>
            </a:fld>
            <a:endParaRPr lang="en-US"/>
          </a:p>
        </p:txBody>
      </p:sp>
    </p:spTree>
    <p:extLst>
      <p:ext uri="{BB962C8B-B14F-4D97-AF65-F5344CB8AC3E}">
        <p14:creationId xmlns:p14="http://schemas.microsoft.com/office/powerpoint/2010/main" val="39914864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Thought Number Three: We shouldn’t forget that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Good Proxies </a:t>
            </a:r>
            <a:r>
              <a:rPr lang="en-US" sz="1800" dirty="0">
                <a:effectLst/>
                <a:latin typeface="Calibri" panose="020F0502020204030204" pitchFamily="34" charset="0"/>
                <a:ea typeface="Calibri" panose="020F0502020204030204" pitchFamily="34" charset="0"/>
                <a:cs typeface="Times New Roman" panose="02020603050405020304" pitchFamily="18" charset="0"/>
              </a:rPr>
              <a:t>are essential to the development and adoption of open-source EDA.</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Open-source EDA is often rejected because there is poor validation or confirmation of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relevance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the root cause of this: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Something, Somewhere, was NOT SHARABLE.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NOT sharable </a:t>
            </a:r>
            <a:r>
              <a:rPr lang="en-US" sz="1800" dirty="0">
                <a:effectLst/>
                <a:latin typeface="Calibri" panose="020F0502020204030204" pitchFamily="34" charset="0"/>
                <a:ea typeface="Calibri" panose="020F0502020204030204" pitchFamily="34" charset="0"/>
                <a:cs typeface="Times New Roman" panose="02020603050405020304" pitchFamily="18" charset="0"/>
              </a:rPr>
              <a:t>implies the need for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high-quality, open PROXIES.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Proxy PDKs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enablements</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Proxy EDA tools that we can benchmark and record data from. Relevant Proxy testcases and design drivers.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proxies aren’t good enough today,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it blocks the entire community – and the community needs to invest efforts accordingly.</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It may be a journey, but there’s a saying for that.</a:t>
            </a:r>
          </a:p>
          <a:p>
            <a:endParaRPr lang="en-US" dirty="0"/>
          </a:p>
        </p:txBody>
      </p:sp>
      <p:sp>
        <p:nvSpPr>
          <p:cNvPr id="4" name="Slide Number Placeholder 3"/>
          <p:cNvSpPr>
            <a:spLocks noGrp="1"/>
          </p:cNvSpPr>
          <p:nvPr>
            <p:ph type="sldNum" sz="quarter" idx="5"/>
          </p:nvPr>
        </p:nvSpPr>
        <p:spPr/>
        <p:txBody>
          <a:bodyPr/>
          <a:lstStyle/>
          <a:p>
            <a:fld id="{DD9D994D-EF21-4DCD-90B5-BD248A89747F}" type="slidenum">
              <a:rPr lang="en-US" smtClean="0"/>
              <a:t>49</a:t>
            </a:fld>
            <a:endParaRPr lang="en-US"/>
          </a:p>
        </p:txBody>
      </p:sp>
    </p:spTree>
    <p:extLst>
      <p:ext uri="{BB962C8B-B14F-4D97-AF65-F5344CB8AC3E}">
        <p14:creationId xmlns:p14="http://schemas.microsoft.com/office/powerpoint/2010/main" val="2479324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was launched in June 2018 as part of the DARPA Electronics Resurgence Initiative.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“ROAD” stands for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Realization of Open, Accessible Design</a:t>
            </a:r>
            <a:r>
              <a:rPr lang="en-US" sz="1800" dirty="0">
                <a:effectLst/>
                <a:latin typeface="Calibri" panose="020F0502020204030204" pitchFamily="34" charset="0"/>
                <a:ea typeface="Calibri" panose="020F0502020204030204" pitchFamily="34" charset="0"/>
                <a:cs typeface="Times New Roman" panose="02020603050405020304" pitchFamily="18" charset="0"/>
              </a:rPr>
              <a:t>. UCSD is the prime contractor</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mission is to democratize IC design, and to boost both hardware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and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EDA </a:t>
            </a:r>
            <a:r>
              <a:rPr lang="en-US" sz="1800" dirty="0">
                <a:effectLst/>
                <a:latin typeface="Calibri" panose="020F0502020204030204" pitchFamily="34" charset="0"/>
                <a:ea typeface="Calibri" panose="020F0502020204030204" pitchFamily="34" charset="0"/>
                <a:cs typeface="Times New Roman" panose="02020603050405020304" pitchFamily="18" charset="0"/>
              </a:rPr>
              <a:t>innovation at scale.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contract is to deliver a tool that produces RTL-to-</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tapeout</a:t>
            </a:r>
            <a:r>
              <a:rPr lang="en-US" sz="1800" dirty="0">
                <a:effectLst/>
                <a:latin typeface="Calibri" panose="020F0502020204030204" pitchFamily="34" charset="0"/>
                <a:ea typeface="Calibri" panose="020F0502020204030204" pitchFamily="34" charset="0"/>
                <a:cs typeface="Times New Roman" panose="02020603050405020304" pitchFamily="18" charset="0"/>
              </a:rPr>
              <a:t>-clean GDS, in foundry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FinFET</a:t>
            </a:r>
            <a:r>
              <a:rPr lang="en-US" sz="1800" dirty="0">
                <a:effectLst/>
                <a:latin typeface="Calibri" panose="020F0502020204030204" pitchFamily="34" charset="0"/>
                <a:ea typeface="Calibri" panose="020F0502020204030204" pitchFamily="34" charset="0"/>
                <a:cs typeface="Times New Roman" panose="02020603050405020304" pitchFamily="18" charset="0"/>
              </a:rPr>
              <a:t> nodes, in 24 hours, with no human in the loop. Oh – and in permissive open source.</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We put together a great team of universities plus Qualcomm and Arm.</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Since 2020, a company called Precision Innovations, Inc has driven R&amp;D and especially the support and outreach that the project also demands.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we’ve received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major </a:t>
            </a:r>
            <a:r>
              <a:rPr lang="en-US" sz="1800" dirty="0">
                <a:effectLst/>
                <a:latin typeface="Calibri" panose="020F0502020204030204" pitchFamily="34" charset="0"/>
                <a:ea typeface="Calibri" panose="020F0502020204030204" pitchFamily="34" charset="0"/>
                <a:cs typeface="Times New Roman" panose="02020603050405020304" pitchFamily="18" charset="0"/>
              </a:rPr>
              <a:t>support from Google and from several commercial engagements.</a:t>
            </a:r>
          </a:p>
        </p:txBody>
      </p:sp>
      <p:sp>
        <p:nvSpPr>
          <p:cNvPr id="141" name="Google Shape;14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86430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So, to summarize …</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50</a:t>
            </a:fld>
            <a:endParaRPr lang="en-US"/>
          </a:p>
        </p:txBody>
      </p:sp>
    </p:spTree>
    <p:extLst>
      <p:ext uri="{BB962C8B-B14F-4D97-AF65-F5344CB8AC3E}">
        <p14:creationId xmlns:p14="http://schemas.microsoft.com/office/powerpoint/2010/main" val="10547426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has turned the corner on a number of dimensions, and is on its way to greater commercial use at richer sets of foundry nodes.</a:t>
            </a:r>
          </a:p>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project ends this year, and PII’s commercial contracts as well as a nonprofit foundation are part of how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will be hoping to sustain itself.</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On behalf of a really great team, I would like to offer you heartfelt thanks for support, feedback, and trust in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and its mission.</a:t>
            </a:r>
          </a:p>
          <a:p>
            <a:pPr marL="0" marR="0" indent="0">
              <a:lnSpc>
                <a:spcPct val="107000"/>
              </a:lnSpc>
              <a:spcBef>
                <a:spcPts val="0"/>
              </a:spcBef>
              <a:spcAft>
                <a:spcPts val="800"/>
              </a:spcAft>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I hope that we can continue the journey, together !</a:t>
            </a:r>
          </a:p>
          <a:p>
            <a:pPr marL="0" marR="0" indent="0">
              <a:lnSpc>
                <a:spcPct val="107000"/>
              </a:lnSpc>
              <a:spcBef>
                <a:spcPts val="0"/>
              </a:spcBef>
              <a:spcAft>
                <a:spcPts val="800"/>
              </a:spcAft>
              <a:buNone/>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51</a:t>
            </a:fld>
            <a:endParaRPr lang="en-US"/>
          </a:p>
        </p:txBody>
      </p:sp>
    </p:spTree>
    <p:extLst>
      <p:ext uri="{BB962C8B-B14F-4D97-AF65-F5344CB8AC3E}">
        <p14:creationId xmlns:p14="http://schemas.microsoft.com/office/powerpoint/2010/main" val="30463409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Here’s my usual Links slide, and I look forward to our conversations here and beyond !</a:t>
            </a:r>
          </a:p>
          <a:p>
            <a:pPr marL="174058"/>
            <a:endParaRPr lang="en-US" b="1" dirty="0"/>
          </a:p>
        </p:txBody>
      </p:sp>
    </p:spTree>
    <p:extLst>
      <p:ext uri="{BB962C8B-B14F-4D97-AF65-F5344CB8AC3E}">
        <p14:creationId xmlns:p14="http://schemas.microsoft.com/office/powerpoint/2010/main" val="30918553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very much!</a:t>
            </a:r>
          </a:p>
        </p:txBody>
      </p:sp>
      <p:sp>
        <p:nvSpPr>
          <p:cNvPr id="4" name="Slide Number Placeholder 3"/>
          <p:cNvSpPr>
            <a:spLocks noGrp="1"/>
          </p:cNvSpPr>
          <p:nvPr>
            <p:ph type="sldNum" sz="quarter" idx="5"/>
          </p:nvPr>
        </p:nvSpPr>
        <p:spPr/>
        <p:txBody>
          <a:bodyPr/>
          <a:lstStyle/>
          <a:p>
            <a:fld id="{3E4061D9-ECA4-4CED-903E-8395C236FDCB}" type="slidenum">
              <a:rPr lang="en-US" smtClean="0"/>
              <a:t>53</a:t>
            </a:fld>
            <a:endParaRPr lang="en-US"/>
          </a:p>
        </p:txBody>
      </p:sp>
    </p:spTree>
    <p:extLst>
      <p:ext uri="{BB962C8B-B14F-4D97-AF65-F5344CB8AC3E}">
        <p14:creationId xmlns:p14="http://schemas.microsoft.com/office/powerpoint/2010/main" val="42551545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54</a:t>
            </a:fld>
            <a:endParaRPr lang="en-US"/>
          </a:p>
        </p:txBody>
      </p:sp>
    </p:spTree>
    <p:extLst>
      <p:ext uri="{BB962C8B-B14F-4D97-AF65-F5344CB8AC3E}">
        <p14:creationId xmlns:p14="http://schemas.microsoft.com/office/powerpoint/2010/main" val="23485857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OR </a:t>
            </a:r>
            <a:r>
              <a:rPr lang="en-US" sz="1800" b="0" i="0" u="none" strike="noStrike" dirty="0" err="1">
                <a:solidFill>
                  <a:srgbClr val="000000"/>
                </a:solidFill>
                <a:effectLst/>
                <a:latin typeface="Arial" panose="020B0604020202020204" pitchFamily="34" charset="0"/>
              </a:rPr>
              <a:t>gui</a:t>
            </a:r>
            <a:r>
              <a:rPr lang="en-US" sz="1800" b="0" i="0" u="none" strike="noStrike" dirty="0">
                <a:solidFill>
                  <a:srgbClr val="000000"/>
                </a:solidFill>
                <a:effectLst/>
                <a:latin typeface="Arial" panose="020B0604020202020204" pitchFamily="34" charset="0"/>
              </a:rPr>
              <a:t> has a powerful filter option now.  This allows you to select objects by any property seen in the inspector.</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The new select command example to find all IO nets by finding all Net that have a non-empty set of </a:t>
            </a:r>
            <a:r>
              <a:rPr lang="en-US" sz="1800" b="0" i="0" u="none" strike="noStrike" dirty="0" err="1">
                <a:solidFill>
                  <a:srgbClr val="000000"/>
                </a:solidFill>
                <a:effectLst/>
                <a:latin typeface="Arial" panose="020B0604020202020204" pitchFamily="34" charset="0"/>
              </a:rPr>
              <a:t>BTerms</a:t>
            </a:r>
            <a:r>
              <a:rPr lang="en-US" sz="1800" b="0" i="0" u="none" strike="noStrike" dirty="0">
                <a:solidFill>
                  <a:srgbClr val="000000"/>
                </a:solidFill>
                <a:effectLst/>
                <a:latin typeface="Arial" panose="020B0604020202020204" pitchFamily="34" charset="0"/>
              </a:rPr>
              <a:t>:</a:t>
            </a:r>
            <a:endParaRPr lang="en-US" b="0" dirty="0">
              <a:effectLst/>
            </a:endParaRPr>
          </a:p>
          <a:p>
            <a:br>
              <a:rPr lang="en-US" dirty="0"/>
            </a:br>
            <a:endParaRPr dirty="0"/>
          </a:p>
        </p:txBody>
      </p:sp>
      <p:sp>
        <p:nvSpPr>
          <p:cNvPr id="314" name="Google Shape;314;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55</a:t>
            </a:fld>
            <a:endParaRPr/>
          </a:p>
        </p:txBody>
      </p:sp>
    </p:spTree>
    <p:extLst>
      <p:ext uri="{BB962C8B-B14F-4D97-AF65-F5344CB8AC3E}">
        <p14:creationId xmlns:p14="http://schemas.microsoft.com/office/powerpoint/2010/main" val="2386747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Another example of filtering is finding all instances related to timing optimization:</a:t>
            </a:r>
            <a:endParaRPr lang="en-US" b="0" dirty="0">
              <a:effectLst/>
            </a:endParaRPr>
          </a:p>
          <a:p>
            <a:br>
              <a:rPr lang="en-US" dirty="0"/>
            </a:br>
            <a:endParaRPr dirty="0"/>
          </a:p>
        </p:txBody>
      </p:sp>
      <p:sp>
        <p:nvSpPr>
          <p:cNvPr id="314" name="Google Shape;314;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56</a:t>
            </a:fld>
            <a:endParaRPr/>
          </a:p>
        </p:txBody>
      </p:sp>
    </p:spTree>
    <p:extLst>
      <p:ext uri="{BB962C8B-B14F-4D97-AF65-F5344CB8AC3E}">
        <p14:creationId xmlns:p14="http://schemas.microsoft.com/office/powerpoint/2010/main" val="38788769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Many small usability enhancements have been made recently.  A user-contributed example is the ability to show pin labels.  Such tasks are an easy entry into OR development.  In GitHub such issues are labeled as ‘good first issue’.</a:t>
            </a:r>
            <a:endParaRPr lang="en-US" b="0" dirty="0">
              <a:effectLst/>
            </a:endParaRPr>
          </a:p>
          <a:p>
            <a:br>
              <a:rPr lang="en-US" dirty="0"/>
            </a:br>
            <a:endParaRPr dirty="0"/>
          </a:p>
        </p:txBody>
      </p:sp>
      <p:sp>
        <p:nvSpPr>
          <p:cNvPr id="314" name="Google Shape;314;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57</a:t>
            </a:fld>
            <a:endParaRPr/>
          </a:p>
        </p:txBody>
      </p:sp>
    </p:spTree>
    <p:extLst>
      <p:ext uri="{BB962C8B-B14F-4D97-AF65-F5344CB8AC3E}">
        <p14:creationId xmlns:p14="http://schemas.microsoft.com/office/powerpoint/2010/main" val="7462989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slack histogram is a classic display of design QOR.  The slack at each timing endpoint is displayed as a histogram.  </a:t>
            </a:r>
            <a:r>
              <a:rPr lang="en-US" sz="1800" b="0" i="0" u="none" strike="noStrike" dirty="0" err="1">
                <a:solidFill>
                  <a:srgbClr val="000000"/>
                </a:solidFill>
                <a:effectLst/>
                <a:latin typeface="Arial" panose="020B0604020202020204" pitchFamily="34" charset="0"/>
              </a:rPr>
              <a:t>OpenROAD</a:t>
            </a:r>
            <a:r>
              <a:rPr lang="en-US" sz="1800" b="0" i="0" u="none" strike="noStrike" dirty="0">
                <a:solidFill>
                  <a:srgbClr val="000000"/>
                </a:solidFill>
                <a:effectLst/>
                <a:latin typeface="Arial" panose="020B0604020202020204" pitchFamily="34" charset="0"/>
              </a:rPr>
              <a:t> can generate and display this at any point in the design process.</a:t>
            </a:r>
            <a:endParaRPr lang="en-US" b="0" dirty="0">
              <a:effectLst/>
            </a:endParaRPr>
          </a:p>
          <a:p>
            <a:br>
              <a:rPr lang="en-US" dirty="0"/>
            </a:br>
            <a:endParaRPr dirty="0"/>
          </a:p>
        </p:txBody>
      </p:sp>
      <p:sp>
        <p:nvSpPr>
          <p:cNvPr id="314" name="Google Shape;314;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spTree>
    <p:extLst>
      <p:ext uri="{BB962C8B-B14F-4D97-AF65-F5344CB8AC3E}">
        <p14:creationId xmlns:p14="http://schemas.microsoft.com/office/powerpoint/2010/main" val="14239139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I showed some news from MLCAD-2023 earlier this week.  Just this past Tuesday there was this on LinkedIn, I think … again: turning the corner …</a:t>
            </a:r>
          </a:p>
        </p:txBody>
      </p:sp>
      <p:sp>
        <p:nvSpPr>
          <p:cNvPr id="4" name="Slide Number Placeholder 3"/>
          <p:cNvSpPr>
            <a:spLocks noGrp="1"/>
          </p:cNvSpPr>
          <p:nvPr>
            <p:ph type="sldNum" sz="quarter" idx="5"/>
          </p:nvPr>
        </p:nvSpPr>
        <p:spPr/>
        <p:txBody>
          <a:bodyPr/>
          <a:lstStyle/>
          <a:p>
            <a:fld id="{A20E6BD5-FF56-4A2C-9254-8114E3A9068D}" type="slidenum">
              <a:rPr lang="en-US" smtClean="0"/>
              <a:t>59</a:t>
            </a:fld>
            <a:endParaRPr lang="en-US"/>
          </a:p>
        </p:txBody>
      </p:sp>
    </p:spTree>
    <p:extLst>
      <p:ext uri="{BB962C8B-B14F-4D97-AF65-F5344CB8AC3E}">
        <p14:creationId xmlns:p14="http://schemas.microsoft.com/office/powerpoint/2010/main" val="1742323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Unlike commercial EDA, the focus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on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ease of use and runtime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It attacks the crisis of design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AND</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crisis of innovation by attacking the barriers of schedule, expertise and cost.</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This unblocks system ideation and design space exploration – it’s friction-free, with almost zero overheads. It’s transparent and customizable.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6</a:t>
            </a:fld>
            <a:endParaRPr lang="en-US"/>
          </a:p>
        </p:txBody>
      </p:sp>
    </p:spTree>
    <p:extLst>
      <p:ext uri="{BB962C8B-B14F-4D97-AF65-F5344CB8AC3E}">
        <p14:creationId xmlns:p14="http://schemas.microsoft.com/office/powerpoint/2010/main" val="2759638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dirty="0" err="1">
                <a:effectLst/>
                <a:latin typeface="+mj-lt"/>
                <a:ea typeface="+mj-ea"/>
                <a:cs typeface="+mj-cs"/>
                <a:sym typeface="Calibri"/>
              </a:rPr>
              <a:t>OpenROAD</a:t>
            </a:r>
            <a:r>
              <a:rPr lang="en-US" sz="1200" dirty="0">
                <a:effectLst/>
                <a:latin typeface="+mj-lt"/>
                <a:ea typeface="+mj-ea"/>
                <a:cs typeface="+mj-cs"/>
                <a:sym typeface="Calibri"/>
              </a:rPr>
              <a:t> has the architecture of a modern EDA place-and-route tool, and it’s built to last.</a:t>
            </a:r>
          </a:p>
          <a:p>
            <a:endParaRPr lang="en-US" sz="1200" dirty="0">
              <a:effectLst/>
              <a:latin typeface="+mj-lt"/>
              <a:ea typeface="+mj-ea"/>
              <a:cs typeface="+mj-cs"/>
              <a:sym typeface="Calibri"/>
            </a:endParaRPr>
          </a:p>
          <a:p>
            <a:r>
              <a:rPr lang="en-US" sz="1200" b="1" dirty="0">
                <a:effectLst/>
                <a:latin typeface="+mj-lt"/>
                <a:ea typeface="+mj-ea"/>
                <a:cs typeface="+mj-cs"/>
                <a:sym typeface="Calibri"/>
              </a:rPr>
              <a:t>This incremental Shared Netlist Architecture is the guts of commercial P&amp;R tools since the early 2000s.</a:t>
            </a:r>
          </a:p>
          <a:p>
            <a:endParaRPr lang="en-US" sz="1200" dirty="0">
              <a:effectLst/>
              <a:latin typeface="+mj-lt"/>
              <a:ea typeface="+mj-ea"/>
              <a:cs typeface="+mj-cs"/>
              <a:sym typeface="Calibri"/>
            </a:endParaRPr>
          </a:p>
          <a:p>
            <a:r>
              <a:rPr lang="en-US" sz="1200" dirty="0">
                <a:effectLst/>
                <a:latin typeface="+mj-lt"/>
                <a:ea typeface="+mj-ea"/>
                <a:cs typeface="+mj-cs"/>
                <a:sym typeface="Calibri"/>
              </a:rPr>
              <a:t>The Shared </a:t>
            </a:r>
            <a:r>
              <a:rPr lang="en-US" sz="1200" b="1" dirty="0">
                <a:effectLst/>
                <a:latin typeface="+mj-lt"/>
                <a:ea typeface="+mj-ea"/>
                <a:cs typeface="+mj-cs"/>
                <a:sym typeface="Calibri"/>
              </a:rPr>
              <a:t>Netlist or Abstract Network Adapter</a:t>
            </a:r>
            <a:r>
              <a:rPr lang="en-US" sz="1200" dirty="0">
                <a:effectLst/>
                <a:latin typeface="+mj-lt"/>
                <a:ea typeface="+mj-ea"/>
                <a:cs typeface="+mj-cs"/>
                <a:sym typeface="Calibri"/>
              </a:rPr>
              <a:t> enables incremental netlist modification, and communicates with Synthesis, Placement, CTS, Optimization, Routing, and the Timer.  </a:t>
            </a:r>
            <a:r>
              <a:rPr lang="en-US" sz="1200" b="1" dirty="0">
                <a:effectLst/>
                <a:latin typeface="+mj-lt"/>
                <a:ea typeface="+mj-ea"/>
                <a:cs typeface="+mj-cs"/>
                <a:sym typeface="Calibri"/>
              </a:rPr>
              <a:t>This</a:t>
            </a:r>
            <a:r>
              <a:rPr lang="en-US" sz="1200" dirty="0">
                <a:effectLst/>
                <a:latin typeface="+mj-lt"/>
                <a:ea typeface="+mj-ea"/>
                <a:cs typeface="+mj-cs"/>
                <a:sym typeface="Calibri"/>
              </a:rPr>
              <a:t> </a:t>
            </a:r>
            <a:r>
              <a:rPr lang="en-US" sz="1200" b="1" dirty="0">
                <a:effectLst/>
                <a:latin typeface="+mj-lt"/>
                <a:ea typeface="+mj-ea"/>
                <a:cs typeface="+mj-cs"/>
                <a:sym typeface="Calibri"/>
              </a:rPr>
              <a:t>picture</a:t>
            </a:r>
            <a:r>
              <a:rPr lang="en-US" sz="1200" dirty="0">
                <a:effectLst/>
                <a:latin typeface="+mj-lt"/>
                <a:ea typeface="+mj-ea"/>
                <a:cs typeface="+mj-cs"/>
                <a:sym typeface="Calibri"/>
              </a:rPr>
              <a:t> shows how </a:t>
            </a:r>
            <a:r>
              <a:rPr lang="en-US" sz="1200" b="1" dirty="0">
                <a:effectLst/>
                <a:latin typeface="+mj-lt"/>
                <a:ea typeface="+mj-ea"/>
                <a:cs typeface="+mj-cs"/>
                <a:sym typeface="Calibri"/>
              </a:rPr>
              <a:t>if</a:t>
            </a:r>
            <a:r>
              <a:rPr lang="en-US" sz="1200" dirty="0">
                <a:effectLst/>
                <a:latin typeface="+mj-lt"/>
                <a:ea typeface="+mj-ea"/>
                <a:cs typeface="+mj-cs"/>
                <a:sym typeface="Calibri"/>
              </a:rPr>
              <a:t> Synthesis </a:t>
            </a:r>
          </a:p>
          <a:p>
            <a:r>
              <a:rPr lang="en-US" sz="1200" b="1" dirty="0">
                <a:effectLst/>
                <a:latin typeface="+mj-lt"/>
                <a:ea typeface="+mj-ea"/>
                <a:cs typeface="+mj-cs"/>
                <a:sym typeface="Calibri"/>
              </a:rPr>
              <a:t>[CLICK] changes</a:t>
            </a:r>
            <a:r>
              <a:rPr lang="en-US" sz="1200" dirty="0">
                <a:effectLst/>
                <a:latin typeface="+mj-lt"/>
                <a:ea typeface="+mj-ea"/>
                <a:cs typeface="+mj-cs"/>
                <a:sym typeface="Calibri"/>
              </a:rPr>
              <a:t> the netlist, then [[i.e., we might be looking at the “life cycle” of a gate-sizing step]] there is a </a:t>
            </a:r>
          </a:p>
          <a:p>
            <a:r>
              <a:rPr lang="en-US" sz="1200" b="1" dirty="0">
                <a:effectLst/>
                <a:latin typeface="+mj-lt"/>
                <a:ea typeface="+mj-ea"/>
                <a:cs typeface="+mj-cs"/>
                <a:sym typeface="Calibri"/>
              </a:rPr>
              <a:t>[CLICK] callback</a:t>
            </a:r>
            <a:r>
              <a:rPr lang="en-US" sz="1200" dirty="0">
                <a:effectLst/>
                <a:latin typeface="+mj-lt"/>
                <a:ea typeface="+mj-ea"/>
                <a:cs typeface="+mj-cs"/>
                <a:sym typeface="Calibri"/>
              </a:rPr>
              <a:t> that place-and-route is listening for – Then, if P&amp;R changes the location or the routing,</a:t>
            </a:r>
          </a:p>
          <a:p>
            <a:r>
              <a:rPr lang="en-US" sz="1200" b="1" dirty="0">
                <a:effectLst/>
                <a:latin typeface="+mj-lt"/>
                <a:ea typeface="+mj-ea"/>
                <a:cs typeface="+mj-cs"/>
                <a:sym typeface="Calibri"/>
              </a:rPr>
              <a:t>[CLICK]</a:t>
            </a:r>
            <a:r>
              <a:rPr lang="en-US" sz="1200" dirty="0">
                <a:effectLst/>
                <a:latin typeface="+mj-lt"/>
                <a:ea typeface="+mj-ea"/>
                <a:cs typeface="+mj-cs"/>
                <a:sym typeface="Calibri"/>
              </a:rPr>
              <a:t>this is </a:t>
            </a:r>
            <a:r>
              <a:rPr lang="en-US" sz="1200" b="1" dirty="0">
                <a:effectLst/>
                <a:latin typeface="+mj-lt"/>
                <a:ea typeface="+mj-ea"/>
                <a:cs typeface="+mj-cs"/>
                <a:sym typeface="Calibri"/>
              </a:rPr>
              <a:t>updated</a:t>
            </a:r>
            <a:r>
              <a:rPr lang="en-US" sz="1200" dirty="0">
                <a:effectLst/>
                <a:latin typeface="+mj-lt"/>
                <a:ea typeface="+mj-ea"/>
                <a:cs typeface="+mj-cs"/>
                <a:sym typeface="Calibri"/>
              </a:rPr>
              <a:t> via the Shared </a:t>
            </a:r>
            <a:r>
              <a:rPr lang="en-US" sz="1200" b="1" dirty="0">
                <a:effectLst/>
                <a:latin typeface="+mj-lt"/>
                <a:ea typeface="+mj-ea"/>
                <a:cs typeface="+mj-cs"/>
                <a:sym typeface="Calibri"/>
              </a:rPr>
              <a:t>Physical or Data Model Adapter which </a:t>
            </a:r>
            <a:r>
              <a:rPr lang="en-US" sz="1200" dirty="0">
                <a:effectLst/>
                <a:latin typeface="+mj-lt"/>
                <a:ea typeface="+mj-ea"/>
                <a:cs typeface="+mj-cs"/>
                <a:sym typeface="Calibri"/>
              </a:rPr>
              <a:t>handles </a:t>
            </a:r>
            <a:r>
              <a:rPr lang="en-US" sz="1200" b="1" dirty="0">
                <a:effectLst/>
                <a:latin typeface="+mj-lt"/>
                <a:ea typeface="+mj-ea"/>
                <a:cs typeface="+mj-cs"/>
                <a:sym typeface="Calibri"/>
              </a:rPr>
              <a:t>physical</a:t>
            </a:r>
            <a:r>
              <a:rPr lang="en-US" sz="1200" dirty="0">
                <a:effectLst/>
                <a:latin typeface="+mj-lt"/>
                <a:ea typeface="+mj-ea"/>
                <a:cs typeface="+mj-cs"/>
                <a:sym typeface="Calibri"/>
              </a:rPr>
              <a:t> information such as location or routed shapes.</a:t>
            </a:r>
          </a:p>
          <a:p>
            <a:r>
              <a:rPr lang="en-US" sz="1200" dirty="0">
                <a:effectLst/>
                <a:latin typeface="+mj-lt"/>
                <a:ea typeface="+mj-ea"/>
                <a:cs typeface="+mj-cs"/>
                <a:sym typeface="Calibri"/>
              </a:rPr>
              <a:t> </a:t>
            </a:r>
          </a:p>
          <a:p>
            <a:r>
              <a:rPr lang="en-US" sz="1200" dirty="0">
                <a:effectLst/>
                <a:latin typeface="+mj-lt"/>
                <a:ea typeface="+mj-ea"/>
                <a:cs typeface="+mj-cs"/>
                <a:sym typeface="Calibri"/>
              </a:rPr>
              <a:t>The </a:t>
            </a:r>
            <a:r>
              <a:rPr lang="en-US" sz="1200" b="1" dirty="0">
                <a:effectLst/>
                <a:latin typeface="+mj-lt"/>
                <a:ea typeface="+mj-ea"/>
                <a:cs typeface="+mj-cs"/>
                <a:sym typeface="Calibri"/>
              </a:rPr>
              <a:t>timer</a:t>
            </a:r>
            <a:r>
              <a:rPr lang="en-US" sz="1200" dirty="0">
                <a:effectLst/>
                <a:latin typeface="+mj-lt"/>
                <a:ea typeface="+mj-ea"/>
                <a:cs typeface="+mj-cs"/>
                <a:sym typeface="Calibri"/>
              </a:rPr>
              <a:t> is listening </a:t>
            </a:r>
          </a:p>
          <a:p>
            <a:r>
              <a:rPr lang="en-US" sz="1200" b="1" dirty="0">
                <a:effectLst/>
                <a:latin typeface="+mj-lt"/>
                <a:ea typeface="+mj-ea"/>
                <a:cs typeface="+mj-cs"/>
                <a:sym typeface="Calibri"/>
              </a:rPr>
              <a:t>[CLICK] </a:t>
            </a:r>
            <a:r>
              <a:rPr lang="en-US" sz="1200" dirty="0">
                <a:effectLst/>
                <a:latin typeface="+mj-lt"/>
                <a:ea typeface="+mj-ea"/>
                <a:cs typeface="+mj-cs"/>
                <a:sym typeface="Calibri"/>
              </a:rPr>
              <a:t>for a netlist change, and to update delays and slews, the </a:t>
            </a:r>
            <a:r>
              <a:rPr lang="en-US" sz="1200" b="1" dirty="0">
                <a:effectLst/>
                <a:latin typeface="+mj-lt"/>
                <a:ea typeface="+mj-ea"/>
                <a:cs typeface="+mj-cs"/>
                <a:sym typeface="Calibri"/>
              </a:rPr>
              <a:t>delay calculation </a:t>
            </a:r>
            <a:r>
              <a:rPr lang="en-US" sz="1200" dirty="0">
                <a:effectLst/>
                <a:latin typeface="+mj-lt"/>
                <a:ea typeface="+mj-ea"/>
                <a:cs typeface="+mj-cs"/>
                <a:sym typeface="Calibri"/>
              </a:rPr>
              <a:t>uses the </a:t>
            </a:r>
          </a:p>
          <a:p>
            <a:r>
              <a:rPr lang="en-US" sz="1200" b="1" dirty="0">
                <a:effectLst/>
                <a:latin typeface="+mj-lt"/>
                <a:ea typeface="+mj-ea"/>
                <a:cs typeface="+mj-cs"/>
                <a:sym typeface="Calibri"/>
              </a:rPr>
              <a:t>[CLICK]</a:t>
            </a:r>
            <a:r>
              <a:rPr lang="en-US" sz="1200" dirty="0">
                <a:effectLst/>
                <a:latin typeface="+mj-lt"/>
                <a:ea typeface="+mj-ea"/>
                <a:cs typeface="+mj-cs"/>
                <a:sym typeface="Calibri"/>
              </a:rPr>
              <a:t> </a:t>
            </a:r>
            <a:r>
              <a:rPr lang="en-US" sz="1200" b="1" dirty="0">
                <a:effectLst/>
                <a:latin typeface="+mj-lt"/>
                <a:ea typeface="+mj-ea"/>
                <a:cs typeface="+mj-cs"/>
                <a:sym typeface="Calibri"/>
              </a:rPr>
              <a:t>updated</a:t>
            </a:r>
            <a:r>
              <a:rPr lang="en-US" sz="1200" dirty="0">
                <a:effectLst/>
                <a:latin typeface="+mj-lt"/>
                <a:ea typeface="+mj-ea"/>
                <a:cs typeface="+mj-cs"/>
                <a:sym typeface="Calibri"/>
              </a:rPr>
              <a:t> location and routing information.  </a:t>
            </a:r>
          </a:p>
          <a:p>
            <a:r>
              <a:rPr lang="en-US" sz="1200" b="1" dirty="0">
                <a:effectLst/>
                <a:latin typeface="+mj-lt"/>
                <a:ea typeface="+mj-ea"/>
                <a:cs typeface="+mj-cs"/>
                <a:sym typeface="Calibri"/>
              </a:rPr>
              <a:t>[CLICK]</a:t>
            </a:r>
            <a:endParaRPr lang="en-US" sz="1200" dirty="0">
              <a:effectLst/>
              <a:latin typeface="+mj-lt"/>
              <a:ea typeface="+mj-ea"/>
              <a:cs typeface="+mj-cs"/>
              <a:sym typeface="Calibri"/>
            </a:endParaRPr>
          </a:p>
          <a:p>
            <a:endParaRPr lang="en-US" sz="1200" dirty="0">
              <a:effectLst/>
              <a:latin typeface="+mj-lt"/>
              <a:ea typeface="+mj-ea"/>
              <a:cs typeface="+mj-cs"/>
              <a:sym typeface="Calibri"/>
            </a:endParaRPr>
          </a:p>
          <a:p>
            <a:r>
              <a:rPr lang="en-US" sz="1200" dirty="0">
                <a:effectLst/>
                <a:latin typeface="+mj-lt"/>
                <a:ea typeface="+mj-ea"/>
                <a:cs typeface="+mj-cs"/>
                <a:sym typeface="Calibri"/>
              </a:rPr>
              <a:t>This architecture is what enables </a:t>
            </a:r>
            <a:r>
              <a:rPr lang="en-US" sz="1200" b="1" dirty="0">
                <a:effectLst/>
                <a:latin typeface="+mj-lt"/>
                <a:ea typeface="+mj-ea"/>
                <a:cs typeface="+mj-cs"/>
                <a:sym typeface="Calibri"/>
              </a:rPr>
              <a:t>thousands of sizing or incremental moves per second </a:t>
            </a:r>
            <a:r>
              <a:rPr lang="en-US" sz="1200" dirty="0">
                <a:effectLst/>
                <a:latin typeface="+mj-lt"/>
                <a:ea typeface="+mj-ea"/>
                <a:cs typeface="+mj-cs"/>
                <a:sym typeface="Calibri"/>
              </a:rPr>
              <a:t>– which is the heart of modern physical synthesis and P&amp;R.</a:t>
            </a:r>
          </a:p>
          <a:p>
            <a:endParaRPr lang="en-US" sz="1200" kern="1200" dirty="0">
              <a:solidFill>
                <a:schemeClr val="tx1"/>
              </a:solidFill>
              <a:effectLst/>
              <a:latin typeface="+mn-lt"/>
              <a:ea typeface="+mn-ea"/>
              <a:cs typeface="+mn-cs"/>
            </a:endParaRPr>
          </a:p>
        </p:txBody>
      </p:sp>
      <p:sp>
        <p:nvSpPr>
          <p:cNvPr id="345" name="Google Shape;345;p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97475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marL="28575" rtl="0">
              <a:spcBef>
                <a:spcPts val="0"/>
              </a:spcBef>
              <a:spcAft>
                <a:spcPts val="800"/>
              </a:spcAft>
            </a:pPr>
            <a:r>
              <a:rPr lang="en-US" sz="1200" b="0" i="0" u="none" strike="noStrike" dirty="0">
                <a:solidFill>
                  <a:srgbClr val="000000"/>
                </a:solidFill>
                <a:effectLst/>
                <a:latin typeface="Calibri" panose="020F0502020204030204" pitchFamily="34" charset="0"/>
              </a:rPr>
              <a:t>I still like to show these examples from a couple of years ago. On the </a:t>
            </a:r>
            <a:r>
              <a:rPr lang="en-US" sz="1200" b="1" i="0" u="none" strike="noStrike" dirty="0">
                <a:solidFill>
                  <a:srgbClr val="000000"/>
                </a:solidFill>
                <a:effectLst/>
                <a:latin typeface="Calibri" panose="020F0502020204030204" pitchFamily="34" charset="0"/>
              </a:rPr>
              <a:t>left </a:t>
            </a:r>
            <a:r>
              <a:rPr lang="en-US" sz="1200" b="0" i="0" u="none" strike="noStrike" dirty="0">
                <a:solidFill>
                  <a:srgbClr val="000000"/>
                </a:solidFill>
                <a:effectLst/>
                <a:latin typeface="Calibri" panose="020F0502020204030204" pitchFamily="34" charset="0"/>
              </a:rPr>
              <a:t>is a reprogrammable AI platform in GF 55 nanometer, and a reprogrammable AI computing tile in GF 12 nanometer,</a:t>
            </a:r>
            <a:r>
              <a:rPr lang="en-US" sz="1200" b="1" i="0" u="none" strike="noStrike" dirty="0">
                <a:solidFill>
                  <a:srgbClr val="000000"/>
                </a:solidFill>
                <a:effectLst/>
                <a:latin typeface="Calibri" panose="020F0502020204030204" pitchFamily="34" charset="0"/>
              </a:rPr>
              <a:t> from the Army Research Lab  -- using </a:t>
            </a:r>
            <a:r>
              <a:rPr lang="en-US" sz="1200" b="1" i="0" u="none" strike="noStrike" dirty="0" err="1">
                <a:solidFill>
                  <a:srgbClr val="000000"/>
                </a:solidFill>
                <a:effectLst/>
                <a:latin typeface="Calibri" panose="020F0502020204030204" pitchFamily="34" charset="0"/>
              </a:rPr>
              <a:t>OpenROAD</a:t>
            </a:r>
            <a:r>
              <a:rPr lang="en-US" sz="1200" b="1" i="0" u="none" strike="noStrike" dirty="0">
                <a:solidFill>
                  <a:srgbClr val="000000"/>
                </a:solidFill>
                <a:effectLst/>
                <a:latin typeface="Calibri" panose="020F0502020204030204" pitchFamily="34" charset="0"/>
              </a:rPr>
              <a:t>.</a:t>
            </a:r>
          </a:p>
          <a:p>
            <a:pPr marL="28575" rtl="0">
              <a:spcBef>
                <a:spcPts val="0"/>
              </a:spcBef>
              <a:spcAft>
                <a:spcPts val="800"/>
              </a:spcAft>
            </a:pPr>
            <a:r>
              <a:rPr lang="en-US" sz="1200" b="1" i="0" u="none" strike="noStrike" dirty="0">
                <a:solidFill>
                  <a:srgbClr val="000000"/>
                </a:solidFill>
                <a:effectLst/>
                <a:latin typeface="Calibri" panose="020F0502020204030204" pitchFamily="34" charset="0"/>
              </a:rPr>
              <a:t>  </a:t>
            </a:r>
            <a:endParaRPr lang="en-US" b="0" dirty="0">
              <a:effectLst/>
            </a:endParaRPr>
          </a:p>
          <a:p>
            <a:r>
              <a:rPr lang="en-US" sz="1200" b="0" i="0" u="none" strike="noStrike" dirty="0">
                <a:solidFill>
                  <a:srgbClr val="000000"/>
                </a:solidFill>
                <a:effectLst/>
                <a:latin typeface="Calibri" panose="020F0502020204030204" pitchFamily="34" charset="0"/>
              </a:rPr>
              <a:t>On the </a:t>
            </a:r>
            <a:r>
              <a:rPr lang="en-US" sz="1200" b="1" i="0" u="none" strike="noStrike" dirty="0">
                <a:solidFill>
                  <a:srgbClr val="000000"/>
                </a:solidFill>
                <a:effectLst/>
                <a:latin typeface="Calibri" panose="020F0502020204030204" pitchFamily="34" charset="0"/>
              </a:rPr>
              <a:t>right,</a:t>
            </a:r>
            <a:r>
              <a:rPr lang="en-US" sz="1200" b="0" i="0" u="none" strike="noStrike" dirty="0">
                <a:solidFill>
                  <a:srgbClr val="000000"/>
                </a:solidFill>
                <a:effectLst/>
                <a:latin typeface="Calibri" panose="020F0502020204030204" pitchFamily="34" charset="0"/>
              </a:rPr>
              <a:t> the </a:t>
            </a:r>
            <a:r>
              <a:rPr lang="en-US" sz="1200" b="0" i="0" u="none" strike="noStrike" dirty="0" err="1">
                <a:solidFill>
                  <a:srgbClr val="000000"/>
                </a:solidFill>
                <a:effectLst/>
                <a:latin typeface="Calibri" panose="020F0502020204030204" pitchFamily="34" charset="0"/>
              </a:rPr>
              <a:t>FASoC</a:t>
            </a:r>
            <a:r>
              <a:rPr lang="en-US" sz="1200" b="0" i="0" u="none" strike="noStrike" dirty="0">
                <a:solidFill>
                  <a:srgbClr val="000000"/>
                </a:solidFill>
                <a:effectLst/>
                <a:latin typeface="Calibri" panose="020F0502020204030204" pitchFamily="34" charset="0"/>
              </a:rPr>
              <a:t> team led by the University of Michigan made a GF 12 nanometer </a:t>
            </a:r>
            <a:r>
              <a:rPr lang="en-US" sz="1200" b="0" i="0" u="none" strike="noStrike" dirty="0" err="1">
                <a:solidFill>
                  <a:srgbClr val="000000"/>
                </a:solidFill>
                <a:effectLst/>
                <a:latin typeface="Calibri" panose="020F0502020204030204" pitchFamily="34" charset="0"/>
              </a:rPr>
              <a:t>tapeout</a:t>
            </a:r>
            <a:r>
              <a:rPr lang="en-US" sz="1200" b="0" i="0" u="none" strike="noStrike" dirty="0">
                <a:solidFill>
                  <a:srgbClr val="000000"/>
                </a:solidFill>
                <a:effectLst/>
                <a:latin typeface="Calibri" panose="020F0502020204030204" pitchFamily="34" charset="0"/>
              </a:rPr>
              <a:t> that included this </a:t>
            </a:r>
            <a:r>
              <a:rPr lang="en-US" sz="1200" b="0" i="0" u="none" strike="noStrike" dirty="0" err="1">
                <a:solidFill>
                  <a:srgbClr val="000000"/>
                </a:solidFill>
                <a:effectLst/>
                <a:latin typeface="Calibri" panose="020F0502020204030204" pitchFamily="34" charset="0"/>
              </a:rPr>
              <a:t>OpenTitan</a:t>
            </a:r>
            <a:r>
              <a:rPr lang="en-US" sz="1200" b="0" i="0" u="none" strike="noStrike" dirty="0">
                <a:solidFill>
                  <a:srgbClr val="000000"/>
                </a:solidFill>
                <a:effectLst/>
                <a:latin typeface="Calibri" panose="020F0502020204030204" pitchFamily="34" charset="0"/>
              </a:rPr>
              <a:t> SoC with integrated temperature sensors.  </a:t>
            </a:r>
          </a:p>
          <a:p>
            <a:r>
              <a:rPr lang="en-US" sz="1200" b="0" i="0" u="none" strike="noStrike" dirty="0">
                <a:solidFill>
                  <a:srgbClr val="000000"/>
                </a:solidFill>
                <a:effectLst/>
                <a:latin typeface="Calibri" panose="020F0502020204030204" pitchFamily="34" charset="0"/>
              </a:rPr>
              <a:t>All of the physical design and timing optimization was done with </a:t>
            </a:r>
            <a:r>
              <a:rPr lang="en-US" sz="1200" b="0" i="0" u="none" strike="noStrike" dirty="0" err="1">
                <a:solidFill>
                  <a:srgbClr val="000000"/>
                </a:solidFill>
                <a:effectLst/>
                <a:latin typeface="Calibri" panose="020F0502020204030204" pitchFamily="34" charset="0"/>
              </a:rPr>
              <a:t>OpenROAD</a:t>
            </a:r>
            <a:r>
              <a:rPr lang="en-US" sz="1200" b="0" i="0" u="none" strike="noStrike" dirty="0">
                <a:solidFill>
                  <a:srgbClr val="000000"/>
                </a:solidFill>
                <a:effectLst/>
                <a:latin typeface="Calibri" panose="020F0502020204030204" pitchFamily="34" charset="0"/>
              </a:rPr>
              <a:t>.</a:t>
            </a:r>
          </a:p>
          <a:p>
            <a:endParaRPr lang="en-US" sz="1200" b="0" i="0" u="none" strike="noStrike" kern="0" dirty="0">
              <a:solidFill>
                <a:srgbClr val="000000"/>
              </a:solidFill>
              <a:effectLst/>
              <a:latin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kern="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i="1" kern="0" dirty="0"/>
              <a:t>[[This work includes a GF55 (3.5mm x 3.5mm, 64 8kB SRAMs, ~800k instances) reprogrammable AI platform and a GF12 (245 um x 245 um, 8kB SRAMs, ~30k instances) reprogrammable AI computing tile.]]</a:t>
            </a:r>
            <a:endParaRPr lang="en-US" sz="1000" i="1" dirty="0"/>
          </a:p>
          <a:p>
            <a:endParaRPr lang="en-US" sz="1200" kern="1200" dirty="0">
              <a:solidFill>
                <a:schemeClr val="tx1"/>
              </a:solidFill>
              <a:effectLst/>
              <a:latin typeface="+mn-lt"/>
              <a:ea typeface="+mn-ea"/>
              <a:cs typeface="+mn-cs"/>
            </a:endParaRPr>
          </a:p>
        </p:txBody>
      </p:sp>
      <p:sp>
        <p:nvSpPr>
          <p:cNvPr id="345" name="Google Shape;345;p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42614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marL="0" marR="0">
              <a:lnSpc>
                <a:spcPct val="107000"/>
              </a:lnSpc>
              <a:spcBef>
                <a:spcPts val="0"/>
              </a:spcBef>
              <a:spcAft>
                <a:spcPts val="0"/>
              </a:spcAft>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has a uniquely successful working partnership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dirty="0">
                <a:effectLst/>
                <a:latin typeface="Calibri" panose="020F0502020204030204" pitchFamily="34" charset="0"/>
                <a:ea typeface="Calibri" panose="020F0502020204030204" pitchFamily="34" charset="0"/>
                <a:cs typeface="Times New Roman" panose="02020603050405020304" pitchFamily="18" charset="0"/>
              </a:rPr>
              <a:t>of academic researchers and EDA veterans.</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There’s been over 600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tapeouts</a:t>
            </a:r>
            <a:r>
              <a:rPr lang="en-US" sz="1200" dirty="0">
                <a:effectLst/>
                <a:latin typeface="Calibri" panose="020F0502020204030204" pitchFamily="34" charset="0"/>
                <a:ea typeface="Calibri" panose="020F0502020204030204" pitchFamily="34" charset="0"/>
                <a:cs typeface="Times New Roman" panose="02020603050405020304" pitchFamily="18" charset="0"/>
              </a:rPr>
              <a:t> in foundry 180nm to 12nm. With a growing community of contributors and supporters.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supports education and outreach on many levels – Carnegie Mellon University recently blogged about their classroom use of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IBM just ran a faculty development program in India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is also the basis for research in both EDA and hardware design, and it helps small R&amp;D teams who otherwise face too many barriers to exploring system and architecture ideas.</a:t>
            </a:r>
          </a:p>
          <a:p>
            <a:endParaRPr lang="en-US" sz="1200" b="0" i="0" u="none" strike="noStrike" kern="1200" dirty="0">
              <a:solidFill>
                <a:srgbClr val="000000"/>
              </a:solidFill>
              <a:effectLst/>
              <a:latin typeface="Calibri" panose="020F0502020204030204" pitchFamily="34" charset="0"/>
              <a:ea typeface="+mn-ea"/>
              <a:cs typeface="+mn-cs"/>
            </a:endParaRPr>
          </a:p>
        </p:txBody>
      </p:sp>
      <p:sp>
        <p:nvSpPr>
          <p:cNvPr id="345" name="Google Shape;345;p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46208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59490" name="Rectangle 2"/>
          <p:cNvSpPr>
            <a:spLocks noGrp="1" noChangeArrowheads="1"/>
          </p:cNvSpPr>
          <p:nvPr>
            <p:ph type="ctrTitle"/>
          </p:nvPr>
        </p:nvSpPr>
        <p:spPr>
          <a:xfrm>
            <a:off x="685800" y="1900237"/>
            <a:ext cx="7772400" cy="1143000"/>
          </a:xfrm>
        </p:spPr>
        <p:txBody>
          <a:bodyPr/>
          <a:lstStyle>
            <a:lvl1pPr algn="ctr">
              <a:defRPr sz="4000">
                <a:solidFill>
                  <a:schemeClr val="tx2"/>
                </a:solidFill>
              </a:defRPr>
            </a:lvl1pPr>
          </a:lstStyle>
          <a:p>
            <a:r>
              <a:rPr lang="en-US" altLang="ko-KR" dirty="0"/>
              <a:t>Click to edit Master title style</a:t>
            </a:r>
          </a:p>
        </p:txBody>
      </p:sp>
      <p:sp>
        <p:nvSpPr>
          <p:cNvPr id="959491" name="Rectangle 3"/>
          <p:cNvSpPr>
            <a:spLocks noGrp="1" noChangeArrowheads="1"/>
          </p:cNvSpPr>
          <p:nvPr>
            <p:ph type="subTitle" idx="1"/>
          </p:nvPr>
        </p:nvSpPr>
        <p:spPr>
          <a:xfrm>
            <a:off x="1276350" y="4191000"/>
            <a:ext cx="6400800" cy="1752600"/>
          </a:xfrm>
        </p:spPr>
        <p:txBody>
          <a:bodyPr/>
          <a:lstStyle>
            <a:lvl1pPr marL="0" indent="0" algn="ctr">
              <a:lnSpc>
                <a:spcPct val="95000"/>
              </a:lnSpc>
              <a:buFontTx/>
              <a:buNone/>
              <a:defRPr sz="2400" b="1"/>
            </a:lvl1pPr>
          </a:lstStyle>
          <a:p>
            <a:r>
              <a:rPr lang="en-US" altLang="ko-KR" dirty="0"/>
              <a:t>Click to edit Master subtitle style</a:t>
            </a:r>
          </a:p>
        </p:txBody>
      </p:sp>
      <p:sp>
        <p:nvSpPr>
          <p:cNvPr id="4" name="Line 18"/>
          <p:cNvSpPr>
            <a:spLocks noChangeShapeType="1"/>
          </p:cNvSpPr>
          <p:nvPr/>
        </p:nvSpPr>
        <p:spPr bwMode="auto">
          <a:xfrm flipV="1">
            <a:off x="163513" y="3276600"/>
            <a:ext cx="8845550" cy="0"/>
          </a:xfrm>
          <a:prstGeom prst="line">
            <a:avLst/>
          </a:prstGeom>
          <a:noFill/>
          <a:ln w="57150">
            <a:solidFill>
              <a:srgbClr val="C00000"/>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5" name="Picture 4" descr="UCSDa1"/>
          <p:cNvPicPr>
            <a:picLocks noChangeAspect="1" noChangeArrowheads="1"/>
          </p:cNvPicPr>
          <p:nvPr/>
        </p:nvPicPr>
        <p:blipFill>
          <a:blip r:embed="rId2" cstate="print"/>
          <a:srcRect/>
          <a:stretch>
            <a:fillRect/>
          </a:stretch>
        </p:blipFill>
        <p:spPr bwMode="auto">
          <a:xfrm>
            <a:off x="4738" y="6529221"/>
            <a:ext cx="380999" cy="308239"/>
          </a:xfrm>
          <a:prstGeom prst="rect">
            <a:avLst/>
          </a:prstGeom>
          <a:noFill/>
          <a:ln w="9525">
            <a:noFill/>
            <a:miter lim="800000"/>
            <a:headEnd/>
            <a:tailEnd/>
          </a:ln>
        </p:spPr>
      </p:pic>
      <p:sp>
        <p:nvSpPr>
          <p:cNvPr id="3" name="TextBox 2">
            <a:extLst>
              <a:ext uri="{FF2B5EF4-FFF2-40B4-BE49-F238E27FC236}">
                <a16:creationId xmlns:a16="http://schemas.microsoft.com/office/drawing/2014/main" id="{E26CE8E9-C044-CFB1-F1EF-2883CEE8665E}"/>
              </a:ext>
            </a:extLst>
          </p:cNvPr>
          <p:cNvSpPr txBox="1"/>
          <p:nvPr userDrawn="1"/>
        </p:nvSpPr>
        <p:spPr>
          <a:xfrm>
            <a:off x="5562600" y="6629403"/>
            <a:ext cx="3259458" cy="215444"/>
          </a:xfrm>
          <a:prstGeom prst="rect">
            <a:avLst/>
          </a:prstGeom>
          <a:noFill/>
        </p:spPr>
        <p:txBody>
          <a:bodyPr wrap="square">
            <a:spAutoFit/>
          </a:bodyPr>
          <a:lstStyle/>
          <a:p>
            <a:pPr algn="ctr" eaLnBrk="0" hangingPunct="0"/>
            <a:r>
              <a:rPr lang="en-US" altLang="ko-KR" sz="800" b="0" dirty="0">
                <a:solidFill>
                  <a:prstClr val="black"/>
                </a:solidFill>
                <a:latin typeface="Arial" charset="0"/>
                <a:ea typeface="Arial" charset="0"/>
                <a:cs typeface="Arial" charset="0"/>
              </a:rPr>
              <a:t>A. B. Kahng, September 15, 2023  </a:t>
            </a:r>
            <a:r>
              <a:rPr lang="en-US" altLang="ko-KR" sz="800" b="0" dirty="0" err="1">
                <a:solidFill>
                  <a:prstClr val="black"/>
                </a:solidFill>
                <a:latin typeface="Arial" charset="0"/>
                <a:ea typeface="Arial" charset="0"/>
                <a:cs typeface="Arial" charset="0"/>
              </a:rPr>
              <a:t>ORconf</a:t>
            </a:r>
            <a:r>
              <a:rPr lang="en-US" altLang="ko-KR" sz="800" b="0" dirty="0">
                <a:solidFill>
                  <a:prstClr val="black"/>
                </a:solidFill>
                <a:latin typeface="Arial" charset="0"/>
                <a:ea typeface="Arial" charset="0"/>
                <a:cs typeface="Arial" charset="0"/>
              </a:rPr>
              <a:t> 2023 Munich</a:t>
            </a:r>
          </a:p>
        </p:txBody>
      </p:sp>
    </p:spTree>
    <p:extLst>
      <p:ext uri="{BB962C8B-B14F-4D97-AF65-F5344CB8AC3E}">
        <p14:creationId xmlns:p14="http://schemas.microsoft.com/office/powerpoint/2010/main" val="146417636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144463"/>
            <a:ext cx="2212975" cy="6542087"/>
          </a:xfrm>
        </p:spPr>
        <p:txBody>
          <a:bodyPr vert="eaVert"/>
          <a:lstStyle/>
          <a:p>
            <a:r>
              <a:rPr lang="en-US" altLang="ko-KR"/>
              <a:t>Click to edit Master title style</a:t>
            </a:r>
            <a:endParaRPr lang="ko-KR" altLang="en-US"/>
          </a:p>
        </p:txBody>
      </p:sp>
      <p:sp>
        <p:nvSpPr>
          <p:cNvPr id="3" name="Vertical Text Placeholder 2"/>
          <p:cNvSpPr>
            <a:spLocks noGrp="1"/>
          </p:cNvSpPr>
          <p:nvPr>
            <p:ph type="body" orient="vert" idx="1"/>
          </p:nvPr>
        </p:nvSpPr>
        <p:spPr>
          <a:xfrm>
            <a:off x="161925" y="144463"/>
            <a:ext cx="6486525" cy="6542087"/>
          </a:xfrm>
        </p:spPr>
        <p:txBody>
          <a:bodyPr vert="eaVert"/>
          <a:lstStyle>
            <a:lvl1pPr>
              <a:buClr>
                <a:srgbClr val="C00000"/>
              </a:buClr>
              <a:defRPr/>
            </a:lvl1pPr>
            <a:lvl2pPr>
              <a:buClr>
                <a:srgbClr val="C00000"/>
              </a:buClr>
              <a:defRPr/>
            </a:lvl2pPr>
            <a:lvl3pPr>
              <a:buClr>
                <a:srgbClr val="C00000"/>
              </a:buClr>
              <a:defRPr/>
            </a:lvl3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94163800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1"/>
        <p:cNvGrpSpPr/>
        <p:nvPr/>
      </p:nvGrpSpPr>
      <p:grpSpPr>
        <a:xfrm>
          <a:off x="0" y="0"/>
          <a:ext cx="0" cy="0"/>
          <a:chOff x="0" y="0"/>
          <a:chExt cx="0" cy="0"/>
        </a:xfrm>
      </p:grpSpPr>
      <p:sp>
        <p:nvSpPr>
          <p:cNvPr id="22" name="Google Shape;22;p6"/>
          <p:cNvSpPr txBox="1">
            <a:spLocks noGrp="1"/>
          </p:cNvSpPr>
          <p:nvPr>
            <p:ph type="body" idx="1"/>
          </p:nvPr>
        </p:nvSpPr>
        <p:spPr>
          <a:xfrm>
            <a:off x="171452" y="838202"/>
            <a:ext cx="8836025" cy="5562601"/>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0"/>
              </a:spcBef>
              <a:spcAft>
                <a:spcPts val="0"/>
              </a:spcAft>
              <a:buClr>
                <a:srgbClr val="C00000"/>
              </a:buClr>
              <a:buSzPts val="2000"/>
              <a:buFont typeface="Arial"/>
              <a:buChar char="•"/>
              <a:defRPr sz="2000" b="0" i="0" u="none" strike="noStrike" cap="none">
                <a:solidFill>
                  <a:srgbClr val="000000"/>
                </a:solidFill>
                <a:latin typeface="Arial"/>
                <a:ea typeface="Arial"/>
                <a:cs typeface="Arial"/>
                <a:sym typeface="Arial"/>
              </a:defRPr>
            </a:lvl1pPr>
            <a:lvl2pPr marL="914400" marR="0" lvl="1" indent="-342900" algn="l" rtl="0">
              <a:lnSpc>
                <a:spcPct val="100000"/>
              </a:lnSpc>
              <a:spcBef>
                <a:spcPts val="0"/>
              </a:spcBef>
              <a:spcAft>
                <a:spcPts val="0"/>
              </a:spcAft>
              <a:buClr>
                <a:srgbClr val="C00000"/>
              </a:buClr>
              <a:buSzPts val="1800"/>
              <a:buFont typeface="Arial"/>
              <a:buChar char="•"/>
              <a:defRPr sz="1800" b="0" i="0" u="none" strike="noStrike" cap="none">
                <a:solidFill>
                  <a:srgbClr val="000000"/>
                </a:solidFill>
                <a:latin typeface="Arial"/>
                <a:ea typeface="Arial"/>
                <a:cs typeface="Arial"/>
                <a:sym typeface="Arial"/>
              </a:defRPr>
            </a:lvl2pPr>
            <a:lvl3pPr marL="1371600" marR="0" lvl="2" indent="-330200" algn="l" rtl="0">
              <a:lnSpc>
                <a:spcPct val="100000"/>
              </a:lnSpc>
              <a:spcBef>
                <a:spcPts val="0"/>
              </a:spcBef>
              <a:spcAft>
                <a:spcPts val="0"/>
              </a:spcAft>
              <a:buClr>
                <a:srgbClr val="C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04800" algn="l" rtl="0">
              <a:lnSpc>
                <a:spcPct val="100000"/>
              </a:lnSpc>
              <a:spcBef>
                <a:spcPts val="0"/>
              </a:spcBef>
              <a:spcAft>
                <a:spcPts val="0"/>
              </a:spcAft>
              <a:buClr>
                <a:srgbClr val="C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a:p>
        </p:txBody>
      </p:sp>
      <p:sp>
        <p:nvSpPr>
          <p:cNvPr id="23" name="Google Shape;23;p6"/>
          <p:cNvSpPr txBox="1">
            <a:spLocks noGrp="1"/>
          </p:cNvSpPr>
          <p:nvPr>
            <p:ph type="title"/>
          </p:nvPr>
        </p:nvSpPr>
        <p:spPr>
          <a:xfrm>
            <a:off x="171452" y="57374"/>
            <a:ext cx="8836025" cy="55939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773044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 y="838200"/>
            <a:ext cx="8836025" cy="5562601"/>
          </a:xfrm>
        </p:spPr>
        <p:txBody>
          <a:bodyPr/>
          <a:lstStyle>
            <a:lvl1pPr>
              <a:buClr>
                <a:srgbClr val="C00000"/>
              </a:buClr>
              <a:defRPr>
                <a:latin typeface="Arial" panose="020B0604020202020204" pitchFamily="34" charset="0"/>
                <a:cs typeface="Arial" panose="020B0604020202020204" pitchFamily="34" charset="0"/>
              </a:defRPr>
            </a:lvl1pPr>
            <a:lvl2pPr marL="569913" indent="-222250">
              <a:buClr>
                <a:srgbClr val="C00000"/>
              </a:buClr>
              <a:defRPr>
                <a:latin typeface="Arial" panose="020B0604020202020204" pitchFamily="34" charset="0"/>
                <a:cs typeface="Arial" panose="020B0604020202020204" pitchFamily="34" charset="0"/>
              </a:defRPr>
            </a:lvl2pPr>
            <a:lvl3pPr marL="803275" indent="-230188">
              <a:buClr>
                <a:srgbClr val="C00000"/>
              </a:buClr>
              <a:defRPr>
                <a:latin typeface="Arial" panose="020B0604020202020204" pitchFamily="34" charset="0"/>
                <a:cs typeface="Arial" panose="020B0604020202020204" pitchFamily="34" charset="0"/>
              </a:defRPr>
            </a:lvl3pPr>
            <a:lvl4pPr marL="1025525" indent="-222250">
              <a:buClr>
                <a:srgbClr val="C00000"/>
              </a:buClr>
              <a:buFont typeface="Arial" pitchFamily="34" charset="0"/>
              <a:buChar char="•"/>
              <a:defRPr>
                <a:latin typeface="Arial" panose="020B0604020202020204" pitchFamily="34" charset="0"/>
                <a:cs typeface="Arial" panose="020B0604020202020204" pitchFamily="34" charset="0"/>
              </a:defRPr>
            </a:lvl4pPr>
            <a:lvl5pPr marL="1255713" indent="-230188">
              <a:defRPr>
                <a:latin typeface="Arial" panose="020B0604020202020204" pitchFamily="34" charset="0"/>
                <a:cs typeface="Arial" panose="020B0604020202020204" pitchFamily="34" charset="0"/>
              </a:defRPr>
            </a:lvl5p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endParaRPr lang="ko-KR" altLang="en-US" dirty="0"/>
          </a:p>
        </p:txBody>
      </p:sp>
      <p:sp>
        <p:nvSpPr>
          <p:cNvPr id="4" name="Title 3"/>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3417493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2"/>
                </a:solidFill>
              </a:defRPr>
            </a:lvl1pPr>
          </a:lstStyle>
          <a:p>
            <a:r>
              <a:rPr lang="en-US" altLang="ko-KR" dirty="0"/>
              <a:t>Click to edit Master title style</a:t>
            </a:r>
            <a:endParaRPr lang="ko-KR" alt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ko-KR"/>
              <a:t>Click to edit Master text styles</a:t>
            </a:r>
          </a:p>
        </p:txBody>
      </p:sp>
    </p:spTree>
    <p:extLst>
      <p:ext uri="{BB962C8B-B14F-4D97-AF65-F5344CB8AC3E}">
        <p14:creationId xmlns:p14="http://schemas.microsoft.com/office/powerpoint/2010/main" val="32622927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Click to edit Master title style</a:t>
            </a:r>
            <a:endParaRPr lang="ko-KR" altLang="en-US" dirty="0"/>
          </a:p>
        </p:txBody>
      </p:sp>
      <p:sp>
        <p:nvSpPr>
          <p:cNvPr id="3" name="Content Placeholder 2"/>
          <p:cNvSpPr>
            <a:spLocks noGrp="1"/>
          </p:cNvSpPr>
          <p:nvPr>
            <p:ph sz="half" idx="1"/>
          </p:nvPr>
        </p:nvSpPr>
        <p:spPr>
          <a:xfrm>
            <a:off x="171450" y="801688"/>
            <a:ext cx="4341813" cy="5884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
        <p:nvSpPr>
          <p:cNvPr id="4" name="Content Placeholder 3"/>
          <p:cNvSpPr>
            <a:spLocks noGrp="1"/>
          </p:cNvSpPr>
          <p:nvPr>
            <p:ph sz="half" idx="2"/>
          </p:nvPr>
        </p:nvSpPr>
        <p:spPr>
          <a:xfrm>
            <a:off x="4665663" y="801688"/>
            <a:ext cx="4341812" cy="5884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18507854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Tree>
    <p:extLst>
      <p:ext uri="{BB962C8B-B14F-4D97-AF65-F5344CB8AC3E}">
        <p14:creationId xmlns:p14="http://schemas.microsoft.com/office/powerpoint/2010/main" val="2211499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92118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ko-KR"/>
              <a:t>Click to edit Master title style</a:t>
            </a:r>
            <a:endParaRPr lang="ko-KR" altLang="en-US"/>
          </a:p>
        </p:txBody>
      </p:sp>
      <p:sp>
        <p:nvSpPr>
          <p:cNvPr id="3" name="Content Placeholder 2"/>
          <p:cNvSpPr>
            <a:spLocks noGrp="1"/>
          </p:cNvSpPr>
          <p:nvPr>
            <p:ph idx="1"/>
          </p:nvPr>
        </p:nvSpPr>
        <p:spPr>
          <a:xfrm>
            <a:off x="3575050" y="273050"/>
            <a:ext cx="5111750" cy="5853113"/>
          </a:xfrm>
        </p:spPr>
        <p:txBody>
          <a:bodyPr/>
          <a:lstStyle>
            <a:lvl1pPr>
              <a:buClr>
                <a:srgbClr val="C00000"/>
              </a:buClr>
              <a:defRPr sz="3200"/>
            </a:lvl1pPr>
            <a:lvl2pPr>
              <a:buClr>
                <a:srgbClr val="C00000"/>
              </a:buClr>
              <a:defRPr sz="2800"/>
            </a:lvl2pPr>
            <a:lvl3pPr>
              <a:buClr>
                <a:srgbClr val="C00000"/>
              </a:buClr>
              <a:defRPr sz="2400"/>
            </a:lvl3pPr>
            <a:lvl4pPr>
              <a:defRPr sz="2000"/>
            </a:lvl4pPr>
            <a:lvl5pPr>
              <a:defRPr sz="2000"/>
            </a:lvl5pPr>
            <a:lvl6pPr>
              <a:defRPr sz="2000"/>
            </a:lvl6pPr>
            <a:lvl7pPr>
              <a:defRPr sz="2000"/>
            </a:lvl7pPr>
            <a:lvl8pPr>
              <a:defRPr sz="2000"/>
            </a:lvl8pPr>
            <a:lvl9pPr>
              <a:defRPr sz="20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Click to edit Master text styles</a:t>
            </a:r>
          </a:p>
        </p:txBody>
      </p:sp>
    </p:spTree>
    <p:extLst>
      <p:ext uri="{BB962C8B-B14F-4D97-AF65-F5344CB8AC3E}">
        <p14:creationId xmlns:p14="http://schemas.microsoft.com/office/powerpoint/2010/main" val="35151914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ko-KR"/>
              <a:t>Click to edit Master title style</a:t>
            </a:r>
            <a:endParaRPr lang="ko-KR"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dirty="0"/>
              <a:t>Drag picture to placeholder or click icon to add</a:t>
            </a:r>
            <a:endParaRPr lang="ko-KR"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Click to edit Master text styles</a:t>
            </a:r>
          </a:p>
        </p:txBody>
      </p:sp>
    </p:spTree>
    <p:extLst>
      <p:ext uri="{BB962C8B-B14F-4D97-AF65-F5344CB8AC3E}">
        <p14:creationId xmlns:p14="http://schemas.microsoft.com/office/powerpoint/2010/main" val="186824097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dirty="0"/>
          </a:p>
        </p:txBody>
      </p:sp>
      <p:sp>
        <p:nvSpPr>
          <p:cNvPr id="3" name="Vertical Text Placeholder 2"/>
          <p:cNvSpPr>
            <a:spLocks noGrp="1"/>
          </p:cNvSpPr>
          <p:nvPr>
            <p:ph type="body" orient="vert" idx="1"/>
          </p:nvPr>
        </p:nvSpPr>
        <p:spPr/>
        <p:txBody>
          <a:bodyPr vert="eaVert"/>
          <a:lstStyle>
            <a:lvl1pPr>
              <a:buClr>
                <a:srgbClr val="C00000"/>
              </a:buClr>
              <a:defRPr/>
            </a:lvl1pPr>
            <a:lvl2pPr>
              <a:buClr>
                <a:srgbClr val="C00000"/>
              </a:buClr>
              <a:defRPr/>
            </a:lvl2pPr>
            <a:lvl3pPr>
              <a:buClr>
                <a:srgbClr val="C00000"/>
              </a:buClr>
              <a:defRPr/>
            </a:lvl3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1122852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61925" y="144463"/>
            <a:ext cx="8851900" cy="595312"/>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ko-KR" dirty="0"/>
              <a:t>Slide Title</a:t>
            </a:r>
          </a:p>
        </p:txBody>
      </p:sp>
      <p:sp>
        <p:nvSpPr>
          <p:cNvPr id="3075" name="Rectangle 3"/>
          <p:cNvSpPr>
            <a:spLocks noGrp="1" noChangeArrowheads="1"/>
          </p:cNvSpPr>
          <p:nvPr>
            <p:ph type="body" idx="1"/>
          </p:nvPr>
        </p:nvSpPr>
        <p:spPr bwMode="auto">
          <a:xfrm>
            <a:off x="171450" y="801688"/>
            <a:ext cx="8836025" cy="57467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ko-KR" dirty="0"/>
              <a:t>Body Text</a:t>
            </a:r>
          </a:p>
          <a:p>
            <a:pPr lvl="1"/>
            <a:r>
              <a:rPr lang="en-US" altLang="ko-KR" dirty="0"/>
              <a:t>Second Level</a:t>
            </a:r>
          </a:p>
          <a:p>
            <a:pPr lvl="2"/>
            <a:r>
              <a:rPr lang="en-US" altLang="ko-KR" dirty="0"/>
              <a:t>Third Level</a:t>
            </a:r>
          </a:p>
        </p:txBody>
      </p:sp>
      <p:sp>
        <p:nvSpPr>
          <p:cNvPr id="1028" name="Line 18"/>
          <p:cNvSpPr>
            <a:spLocks noChangeShapeType="1"/>
          </p:cNvSpPr>
          <p:nvPr/>
        </p:nvSpPr>
        <p:spPr bwMode="auto">
          <a:xfrm flipV="1">
            <a:off x="163513" y="684213"/>
            <a:ext cx="8845550" cy="0"/>
          </a:xfrm>
          <a:prstGeom prst="line">
            <a:avLst/>
          </a:prstGeom>
          <a:noFill/>
          <a:ln w="57150">
            <a:solidFill>
              <a:srgbClr val="C00000"/>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3077" name="Picture 4" descr="UCSDa1"/>
          <p:cNvPicPr>
            <a:picLocks noChangeAspect="1" noChangeArrowheads="1"/>
          </p:cNvPicPr>
          <p:nvPr/>
        </p:nvPicPr>
        <p:blipFill>
          <a:blip r:embed="rId13" cstate="print"/>
          <a:srcRect/>
          <a:stretch>
            <a:fillRect/>
          </a:stretch>
        </p:blipFill>
        <p:spPr bwMode="auto">
          <a:xfrm>
            <a:off x="76200" y="6486525"/>
            <a:ext cx="457200" cy="369888"/>
          </a:xfrm>
          <a:prstGeom prst="rect">
            <a:avLst/>
          </a:prstGeom>
          <a:noFill/>
          <a:ln w="9525">
            <a:noFill/>
            <a:miter lim="800000"/>
            <a:headEnd/>
            <a:tailEnd/>
          </a:ln>
        </p:spPr>
      </p:pic>
      <p:sp>
        <p:nvSpPr>
          <p:cNvPr id="7" name="TextBox 6"/>
          <p:cNvSpPr txBox="1"/>
          <p:nvPr/>
        </p:nvSpPr>
        <p:spPr>
          <a:xfrm>
            <a:off x="8727112" y="6591080"/>
            <a:ext cx="402674" cy="307777"/>
          </a:xfrm>
          <a:prstGeom prst="rect">
            <a:avLst/>
          </a:prstGeom>
          <a:noFill/>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fld id="{16E0590D-16E1-486A-A147-2F126A5F0FEE}" type="slidenum">
              <a:rPr kumimoji="0" lang="ko-KR"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ctr" defTabSz="457200" rtl="0" eaLnBrk="0" fontAlgn="auto" latinLnBrk="0" hangingPunct="0">
                <a:lnSpc>
                  <a:spcPct val="100000"/>
                </a:lnSpc>
                <a:spcBef>
                  <a:spcPts val="0"/>
                </a:spcBef>
                <a:spcAft>
                  <a:spcPts val="0"/>
                </a:spcAft>
                <a:buClrTx/>
                <a:buSzTx/>
                <a:buFontTx/>
                <a:buNone/>
                <a:tabLst/>
                <a:defRPr/>
              </a:pPr>
              <a:t>‹#›</a:t>
            </a:fld>
            <a:endParaRPr kumimoji="0" lang="ko-KR" alt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 name="TextBox 2">
            <a:extLst>
              <a:ext uri="{FF2B5EF4-FFF2-40B4-BE49-F238E27FC236}">
                <a16:creationId xmlns:a16="http://schemas.microsoft.com/office/drawing/2014/main" id="{83DA8D48-C061-1704-2715-AFECBC3E7B9D}"/>
              </a:ext>
            </a:extLst>
          </p:cNvPr>
          <p:cNvSpPr txBox="1"/>
          <p:nvPr userDrawn="1"/>
        </p:nvSpPr>
        <p:spPr>
          <a:xfrm>
            <a:off x="5562600" y="6629403"/>
            <a:ext cx="3259458" cy="215444"/>
          </a:xfrm>
          <a:prstGeom prst="rect">
            <a:avLst/>
          </a:prstGeom>
          <a:noFill/>
        </p:spPr>
        <p:txBody>
          <a:bodyPr wrap="square">
            <a:spAutoFit/>
          </a:bodyPr>
          <a:lstStyle/>
          <a:p>
            <a:pPr algn="ctr" eaLnBrk="0" hangingPunct="0"/>
            <a:r>
              <a:rPr lang="en-US" altLang="ko-KR" sz="800" b="0" dirty="0">
                <a:solidFill>
                  <a:prstClr val="black"/>
                </a:solidFill>
                <a:latin typeface="Arial" charset="0"/>
                <a:ea typeface="Arial" charset="0"/>
                <a:cs typeface="Arial" charset="0"/>
              </a:rPr>
              <a:t>A. B. Kahng, September 15, 2023  </a:t>
            </a:r>
            <a:r>
              <a:rPr lang="en-US" altLang="ko-KR" sz="800" b="0" dirty="0" err="1">
                <a:solidFill>
                  <a:prstClr val="black"/>
                </a:solidFill>
                <a:latin typeface="Arial" charset="0"/>
                <a:ea typeface="Arial" charset="0"/>
                <a:cs typeface="Arial" charset="0"/>
              </a:rPr>
              <a:t>ORconf</a:t>
            </a:r>
            <a:r>
              <a:rPr lang="en-US" altLang="ko-KR" sz="800" b="0" dirty="0">
                <a:solidFill>
                  <a:prstClr val="black"/>
                </a:solidFill>
                <a:latin typeface="Arial" charset="0"/>
                <a:ea typeface="Arial" charset="0"/>
                <a:cs typeface="Arial" charset="0"/>
              </a:rPr>
              <a:t> 2023 Munich</a:t>
            </a:r>
          </a:p>
        </p:txBody>
      </p:sp>
    </p:spTree>
    <p:extLst>
      <p:ext uri="{BB962C8B-B14F-4D97-AF65-F5344CB8AC3E}">
        <p14:creationId xmlns:p14="http://schemas.microsoft.com/office/powerpoint/2010/main" val="36827524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7" r:id="rId11"/>
  </p:sldLayoutIdLst>
  <p:transition/>
  <p:txStyles>
    <p:titleStyle>
      <a:lvl1pPr algn="l" rtl="0" eaLnBrk="1" fontAlgn="base" hangingPunct="1">
        <a:lnSpc>
          <a:spcPct val="90000"/>
        </a:lnSpc>
        <a:spcBef>
          <a:spcPct val="0"/>
        </a:spcBef>
        <a:spcAft>
          <a:spcPct val="0"/>
        </a:spcAft>
        <a:defRPr sz="3200" b="1" baseline="0">
          <a:solidFill>
            <a:srgbClr val="254061"/>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p:titleStyle>
    <p:body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461963" indent="-231775"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684213" indent="-222250"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600200" indent="-228600" algn="l" rtl="0" eaLnBrk="1" fontAlgn="base" hangingPunct="1">
        <a:spcBef>
          <a:spcPct val="20000"/>
        </a:spcBef>
        <a:spcAft>
          <a:spcPct val="0"/>
        </a:spcAft>
        <a:buClr>
          <a:srgbClr val="FF3300"/>
        </a:buClr>
        <a:buSzPct val="50000"/>
        <a:buFont typeface="Monotype Sorts"/>
        <a:buChar char="u"/>
        <a:defRPr>
          <a:solidFill>
            <a:schemeClr val="tx1"/>
          </a:solidFill>
          <a:latin typeface="Arial Narrow" pitchFamily="34" charset="0"/>
          <a:cs typeface="Arial" charset="0"/>
        </a:defRPr>
      </a:lvl4pPr>
      <a:lvl5pPr marL="2057400" indent="-228600" algn="l" rtl="0" eaLnBrk="1" fontAlgn="base" hangingPunct="1">
        <a:spcBef>
          <a:spcPct val="20000"/>
        </a:spcBef>
        <a:spcAft>
          <a:spcPct val="0"/>
        </a:spcAft>
        <a:buChar char="•"/>
        <a:defRPr sz="1600">
          <a:solidFill>
            <a:schemeClr val="tx1"/>
          </a:solidFill>
          <a:latin typeface="Arial Narrow" pitchFamily="34" charset="0"/>
          <a:cs typeface="Arial"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bk-openroad@ucsd.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github.com/The-OpenROAD-Project" TargetMode="External"/><Relationship Id="rId4" Type="http://schemas.openxmlformats.org/officeDocument/2006/relationships/hyperlink" Target="https://theopenroadproject.org/"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wvPZREaP7E0&amp;t=2652s" TargetMode="External"/><Relationship Id="rId3" Type="http://schemas.openxmlformats.org/officeDocument/2006/relationships/hyperlink" Target="https://github.com/The-OpenROAD-Project" TargetMode="External"/><Relationship Id="rId7" Type="http://schemas.openxmlformats.org/officeDocument/2006/relationships/hyperlink" Target="https://skywater-pdk.slack.com/archives/C0161A4A59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openroad.readthedocs.io/en/latest/main/README.html" TargetMode="External"/><Relationship Id="rId5" Type="http://schemas.openxmlformats.org/officeDocument/2006/relationships/hyperlink" Target="https://github.com/The-OpenROAD-Project/OpenROAD" TargetMode="External"/><Relationship Id="rId4" Type="http://schemas.openxmlformats.org/officeDocument/2006/relationships/hyperlink" Target="https://github.com/The-OpenROAD-Project/OpenROAD-flow-script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vlsicad.eecs.umich.edu/BK"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theopenroadproject.org/wp-content/uploads/2021/07/eri-2018-slides.pptx" TargetMode="External"/><Relationship Id="rId7" Type="http://schemas.openxmlformats.org/officeDocument/2006/relationships/hyperlink" Target="https://vlsicad.ucsd.edu/"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theopenroadproject.org/openroad_event/new-openroad-rtl-to-gds-v1-0-expectations/" TargetMode="External"/><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theopenroadproject.org/openroad_event/a-post-route-timing-evaluation-flow-with-openrcx-is-available/" TargetMode="External"/><Relationship Id="rId10" Type="http://schemas.openxmlformats.org/officeDocument/2006/relationships/image" Target="../media/image31.png"/><Relationship Id="rId4" Type="http://schemas.openxmlformats.org/officeDocument/2006/relationships/hyperlink" Target="https://theopenroadproject.org/openroad_event/new-openroad-safe-names-conventions-v1-0/" TargetMode="Externa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openroadinitiative.or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gif"/><Relationship Id="rId7"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3.gif"/><Relationship Id="rId4" Type="http://schemas.openxmlformats.org/officeDocument/2006/relationships/image" Target="../media/image52.gif"/></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arxiv.org/pdf/2308.10204.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mailto:byu@cse.cuhk.edu.hk" TargetMode="External"/><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github.com/The-OpenROAD-Project/asap7"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github.com/The-OpenROAD-Project/asap5"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github.com/The-OpenROAD-Project/asap7"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github.com/The-OpenROAD-Project/asap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vlsicad.ucsd.edu/Publications/Conferences/153/c153.pdf" TargetMode="External"/><Relationship Id="rId13" Type="http://schemas.openxmlformats.org/officeDocument/2006/relationships/hyperlink" Target="https://vlsicad.ucsd.edu/Publications/Conferences/395/c395.pdf" TargetMode="External"/><Relationship Id="rId18" Type="http://schemas.openxmlformats.org/officeDocument/2006/relationships/hyperlink" Target="https://github.com/The-OpenROAD-Project" TargetMode="External"/><Relationship Id="rId3" Type="http://schemas.openxmlformats.org/officeDocument/2006/relationships/hyperlink" Target="https://vlsicad.ucsd.edu/Publications/Conferences/390/c390.pdf" TargetMode="External"/><Relationship Id="rId7" Type="http://schemas.openxmlformats.org/officeDocument/2006/relationships/hyperlink" Target="https://vlsicad.ucsd.edu/Publications/Journals/j47.pdf" TargetMode="External"/><Relationship Id="rId12" Type="http://schemas.openxmlformats.org/officeDocument/2006/relationships/hyperlink" Target="https://vlsicad.ucsd.edu/NEWS22/CICC_2022_Kahng_v7a-uploaded-with-EXTRAS.pptx" TargetMode="External"/><Relationship Id="rId17" Type="http://schemas.openxmlformats.org/officeDocument/2006/relationships/hyperlink" Target="https://theopenroadproject.org/" TargetMode="External"/><Relationship Id="rId2" Type="http://schemas.openxmlformats.org/officeDocument/2006/relationships/notesSlide" Target="../notesSlides/notesSlide52.xml"/><Relationship Id="rId16" Type="http://schemas.openxmlformats.org/officeDocument/2006/relationships/hyperlink" Target="https://tilos.ai/" TargetMode="External"/><Relationship Id="rId1" Type="http://schemas.openxmlformats.org/officeDocument/2006/relationships/slideLayout" Target="../slideLayouts/slideLayout11.xml"/><Relationship Id="rId6" Type="http://schemas.openxmlformats.org/officeDocument/2006/relationships/hyperlink" Target="https://vlsicad.ucsd.edu/NEWS23/NSF_Workshop_SharedInfrastructure_MLEDA_Kahng_v2a_POSTED.pptx" TargetMode="External"/><Relationship Id="rId11" Type="http://schemas.openxmlformats.org/officeDocument/2006/relationships/hyperlink" Target="https://vlsicad.ucsd.edu/Publications/Conferences/383/c383.pdf" TargetMode="External"/><Relationship Id="rId5" Type="http://schemas.openxmlformats.org/officeDocument/2006/relationships/hyperlink" Target="https://vlsicad.ucsd.edu/NEWS22/ACCESS-CEDA-HK-20220909-v2-ACTUAL.pptx" TargetMode="External"/><Relationship Id="rId15" Type="http://schemas.openxmlformats.org/officeDocument/2006/relationships/hyperlink" Target="https://vlsicad.ucsd.edu/NEWS23/OSDA-2023-Kahng-v2.pptx" TargetMode="External"/><Relationship Id="rId10" Type="http://schemas.openxmlformats.org/officeDocument/2006/relationships/hyperlink" Target="https://vlsicad.ucsd.edu/Publications/Conferences/378/c378.pdf" TargetMode="External"/><Relationship Id="rId4" Type="http://schemas.openxmlformats.org/officeDocument/2006/relationships/hyperlink" Target="https://vlsicad.ucsd.edu/Publications/Conferences/390/c390.pptx" TargetMode="External"/><Relationship Id="rId9" Type="http://schemas.openxmlformats.org/officeDocument/2006/relationships/hyperlink" Target="https://vlsicad.ucsd.edu/Publications/Conferences/374/c374.pdf" TargetMode="External"/><Relationship Id="rId14" Type="http://schemas.openxmlformats.org/officeDocument/2006/relationships/hyperlink" Target="https://vlsicad.ucsd.edu/NEWS22/ICCAD-EDACommons-Kahng-v2.pptx"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vlsicad.ucsd.edu/Publications/Conferences/374/c374.pptx" TargetMode="External"/><Relationship Id="rId5" Type="http://schemas.openxmlformats.org/officeDocument/2006/relationships/hyperlink" Target="https://vlsicad.ucsd.edu/Publications/Conferences/374/c374.pdf" TargetMode="External"/><Relationship Id="rId4" Type="http://schemas.openxmlformats.org/officeDocument/2006/relationships/hyperlink" Target="https://github.com/The-OpenROAD-Project/Birds-of-a-Feather-Open-Source-Academic-EDA-Software/wiki/DAC-2019-Birds-of-a-Feather:-Open-Source-Academic-EDA-Softwa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31" y="1295400"/>
            <a:ext cx="9144000" cy="1524000"/>
          </a:xfrm>
        </p:spPr>
        <p:txBody>
          <a:bodyPr/>
          <a:lstStyle/>
          <a:p>
            <a:pPr>
              <a:lnSpc>
                <a:spcPct val="128000"/>
              </a:lnSpc>
              <a:spcBef>
                <a:spcPts val="1200"/>
              </a:spcBef>
              <a:spcAft>
                <a:spcPts val="1200"/>
              </a:spcAft>
            </a:pPr>
            <a:r>
              <a:rPr lang="en-US" dirty="0" err="1"/>
              <a:t>OpenROAD</a:t>
            </a:r>
            <a:r>
              <a:rPr lang="en-US" dirty="0"/>
              <a:t>: The Journey So Far, and the Roadmap</a:t>
            </a:r>
            <a:endParaRPr lang="en-US" sz="3600" dirty="0"/>
          </a:p>
        </p:txBody>
      </p:sp>
      <p:sp>
        <p:nvSpPr>
          <p:cNvPr id="3" name="Subtitle 2"/>
          <p:cNvSpPr>
            <a:spLocks noGrp="1"/>
          </p:cNvSpPr>
          <p:nvPr>
            <p:ph type="subTitle" idx="1"/>
          </p:nvPr>
        </p:nvSpPr>
        <p:spPr>
          <a:xfrm>
            <a:off x="-152400" y="3733801"/>
            <a:ext cx="9448800" cy="1676399"/>
          </a:xfrm>
        </p:spPr>
        <p:txBody>
          <a:bodyPr/>
          <a:lstStyle/>
          <a:p>
            <a:pPr marL="533400" indent="-533400">
              <a:lnSpc>
                <a:spcPct val="100000"/>
              </a:lnSpc>
              <a:spcBef>
                <a:spcPts val="0"/>
              </a:spcBef>
            </a:pPr>
            <a:r>
              <a:rPr lang="en-US" altLang="zh-CN" sz="2000" b="0" dirty="0">
                <a:ea typeface="굴림" pitchFamily="34" charset="-127"/>
              </a:rPr>
              <a:t>Andrew B. Kahng, UCSD</a:t>
            </a:r>
          </a:p>
          <a:p>
            <a:pPr marL="533400" indent="-533400">
              <a:lnSpc>
                <a:spcPct val="100000"/>
              </a:lnSpc>
              <a:spcBef>
                <a:spcPts val="0"/>
              </a:spcBef>
            </a:pPr>
            <a:endParaRPr lang="en-US" altLang="zh-CN" sz="2000" b="0" dirty="0">
              <a:ea typeface="굴림" pitchFamily="34" charset="-127"/>
            </a:endParaRPr>
          </a:p>
          <a:p>
            <a:pPr marL="533400" indent="-533400">
              <a:lnSpc>
                <a:spcPct val="100000"/>
              </a:lnSpc>
              <a:spcBef>
                <a:spcPts val="0"/>
              </a:spcBef>
            </a:pPr>
            <a:r>
              <a:rPr lang="en-US" altLang="zh-CN" sz="2000" b="0" dirty="0">
                <a:ea typeface="굴림" pitchFamily="34" charset="-127"/>
                <a:hlinkClick r:id="rId3"/>
              </a:rPr>
              <a:t>abk-openroad@ucsd.edu</a:t>
            </a:r>
            <a:r>
              <a:rPr lang="en-US" altLang="zh-CN" sz="2000" b="0" dirty="0">
                <a:ea typeface="굴림" pitchFamily="34" charset="-127"/>
              </a:rPr>
              <a:t> </a:t>
            </a:r>
          </a:p>
          <a:p>
            <a:pPr marL="533400" indent="-533400">
              <a:lnSpc>
                <a:spcPct val="100000"/>
              </a:lnSpc>
              <a:spcBef>
                <a:spcPts val="600"/>
              </a:spcBef>
            </a:pPr>
            <a:r>
              <a:rPr lang="en-US" altLang="zh-CN" sz="2000" b="0" dirty="0">
                <a:ea typeface="굴림" pitchFamily="34" charset="-127"/>
                <a:hlinkClick r:id="rId4"/>
              </a:rPr>
              <a:t>https://theopenroadproject.org</a:t>
            </a:r>
            <a:endParaRPr lang="en-US" altLang="zh-CN" sz="2000" b="0" dirty="0">
              <a:ea typeface="굴림" pitchFamily="34" charset="-127"/>
            </a:endParaRPr>
          </a:p>
          <a:p>
            <a:pPr marL="533400" indent="-533400">
              <a:lnSpc>
                <a:spcPct val="100000"/>
              </a:lnSpc>
              <a:spcBef>
                <a:spcPts val="600"/>
              </a:spcBef>
            </a:pPr>
            <a:r>
              <a:rPr lang="en-US" altLang="zh-CN" sz="2000" b="0" dirty="0">
                <a:ea typeface="굴림" pitchFamily="34" charset="-127"/>
                <a:hlinkClick r:id="rId5"/>
              </a:rPr>
              <a:t>https://github.com/The-OpenROAD-Project</a:t>
            </a:r>
            <a:r>
              <a:rPr lang="en-US" altLang="zh-CN" sz="2000" b="0" dirty="0">
                <a:ea typeface="굴림" pitchFamily="34" charset="-127"/>
              </a:rPr>
              <a:t>  </a:t>
            </a:r>
          </a:p>
        </p:txBody>
      </p:sp>
      <p:pic>
        <p:nvPicPr>
          <p:cNvPr id="4" name="Picture 3">
            <a:extLst>
              <a:ext uri="{FF2B5EF4-FFF2-40B4-BE49-F238E27FC236}">
                <a16:creationId xmlns:a16="http://schemas.microsoft.com/office/drawing/2014/main" id="{9493881D-D414-3F7E-8413-6ECE9F2FFA2C}"/>
              </a:ext>
            </a:extLst>
          </p:cNvPr>
          <p:cNvPicPr>
            <a:picLocks noChangeAspect="1"/>
          </p:cNvPicPr>
          <p:nvPr/>
        </p:nvPicPr>
        <p:blipFill>
          <a:blip r:embed="rId6"/>
          <a:stretch>
            <a:fillRect/>
          </a:stretch>
        </p:blipFill>
        <p:spPr>
          <a:xfrm>
            <a:off x="2151678" y="5999261"/>
            <a:ext cx="4840644" cy="408467"/>
          </a:xfrm>
          <a:prstGeom prst="rect">
            <a:avLst/>
          </a:prstGeom>
        </p:spPr>
      </p:pic>
    </p:spTree>
    <p:extLst>
      <p:ext uri="{BB962C8B-B14F-4D97-AF65-F5344CB8AC3E}">
        <p14:creationId xmlns:p14="http://schemas.microsoft.com/office/powerpoint/2010/main" val="265002606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7"/>
          <p:cNvSpPr txBox="1">
            <a:spLocks noGrp="1"/>
          </p:cNvSpPr>
          <p:nvPr>
            <p:ph idx="1"/>
          </p:nvPr>
        </p:nvSpPr>
        <p:spPr>
          <a:xfrm>
            <a:off x="5181600" y="914400"/>
            <a:ext cx="4065905" cy="4975999"/>
          </a:xfrm>
          <a:prstGeom prst="rect">
            <a:avLst/>
          </a:prstGeom>
          <a:noFill/>
          <a:ln>
            <a:noFill/>
          </a:ln>
        </p:spPr>
        <p:txBody>
          <a:bodyPr spcFirstLastPara="1" vert="horz" wrap="square" lIns="68569" tIns="34275" rIns="68569" bIns="34275" numCol="1" rtlCol="0" anchor="t" anchorCtr="0" compatLnSpc="1">
            <a:prstTxWarp prst="textNoShape">
              <a:avLst/>
            </a:prstTxWarp>
            <a:noAutofit/>
          </a:bodyPr>
          <a:lstStyle/>
          <a:p>
            <a:pPr marL="169069" indent="-169069">
              <a:lnSpc>
                <a:spcPct val="92000"/>
              </a:lnSpc>
              <a:buSzPts val="2400"/>
              <a:buFont typeface="Calibri"/>
              <a:buChar char="•"/>
            </a:pPr>
            <a:r>
              <a:rPr lang="en-US" sz="2000" b="1" dirty="0">
                <a:solidFill>
                  <a:srgbClr val="004A17"/>
                </a:solidFill>
                <a:ea typeface="Calibri"/>
                <a:sym typeface="Calibri"/>
              </a:rPr>
              <a:t>Functionality: </a:t>
            </a:r>
            <a:r>
              <a:rPr lang="en-US" sz="2000" dirty="0">
                <a:ea typeface="Calibri"/>
                <a:sym typeface="Calibri"/>
              </a:rPr>
              <a:t>600+ </a:t>
            </a:r>
            <a:r>
              <a:rPr lang="en-US" sz="2000" dirty="0" err="1">
                <a:ea typeface="Calibri"/>
                <a:sym typeface="Calibri"/>
              </a:rPr>
              <a:t>tapeouts</a:t>
            </a:r>
            <a:r>
              <a:rPr lang="en-US" sz="2000" dirty="0">
                <a:ea typeface="Calibri"/>
                <a:sym typeface="Calibri"/>
              </a:rPr>
              <a:t> at 180-12nm</a:t>
            </a:r>
          </a:p>
          <a:p>
            <a:pPr marL="169069" indent="-169069">
              <a:lnSpc>
                <a:spcPct val="92000"/>
              </a:lnSpc>
              <a:spcBef>
                <a:spcPts val="450"/>
              </a:spcBef>
              <a:buSzPts val="2400"/>
              <a:buFont typeface="Calibri"/>
              <a:buChar char="•"/>
            </a:pPr>
            <a:r>
              <a:rPr lang="en-US" sz="2000" b="1" dirty="0">
                <a:solidFill>
                  <a:srgbClr val="004A17"/>
                </a:solidFill>
                <a:ea typeface="Calibri"/>
                <a:sym typeface="Calibri"/>
              </a:rPr>
              <a:t>Community: </a:t>
            </a:r>
            <a:r>
              <a:rPr lang="en-US" sz="2000" dirty="0" err="1">
                <a:ea typeface="Calibri"/>
                <a:sym typeface="Calibri"/>
              </a:rPr>
              <a:t>OpenROAD</a:t>
            </a:r>
            <a:r>
              <a:rPr lang="en-US" sz="2000" dirty="0">
                <a:ea typeface="Calibri"/>
                <a:sym typeface="Calibri"/>
              </a:rPr>
              <a:t> app has &gt;18K commits from 81 contributors</a:t>
            </a:r>
          </a:p>
          <a:p>
            <a:pPr marL="169069" indent="-169069">
              <a:lnSpc>
                <a:spcPct val="92000"/>
              </a:lnSpc>
              <a:spcBef>
                <a:spcPts val="450"/>
              </a:spcBef>
              <a:buSzPts val="2400"/>
              <a:buFont typeface="Calibri"/>
              <a:buChar char="•"/>
            </a:pPr>
            <a:r>
              <a:rPr lang="en-US" sz="2000" b="1" dirty="0">
                <a:solidFill>
                  <a:srgbClr val="004A17"/>
                </a:solidFill>
                <a:ea typeface="Calibri"/>
                <a:sym typeface="Calibri"/>
              </a:rPr>
              <a:t>Education and Workforce:  </a:t>
            </a:r>
            <a:r>
              <a:rPr lang="en-US" sz="2000" dirty="0">
                <a:ea typeface="Calibri"/>
                <a:sym typeface="Calibri"/>
              </a:rPr>
              <a:t>from high school to graduate level, extension</a:t>
            </a:r>
          </a:p>
          <a:p>
            <a:pPr marL="0" indent="0">
              <a:lnSpc>
                <a:spcPct val="92000"/>
              </a:lnSpc>
              <a:spcBef>
                <a:spcPts val="450"/>
              </a:spcBef>
              <a:buSzPts val="2400"/>
              <a:buNone/>
            </a:pPr>
            <a:endParaRPr lang="en-US" sz="2000" dirty="0">
              <a:ea typeface="Calibri"/>
              <a:sym typeface="Calibri"/>
            </a:endParaRPr>
          </a:p>
          <a:p>
            <a:pPr marL="169069" indent="-169069">
              <a:lnSpc>
                <a:spcPct val="92000"/>
              </a:lnSpc>
              <a:spcBef>
                <a:spcPts val="900"/>
              </a:spcBef>
              <a:buSzPts val="2400"/>
              <a:buFont typeface="Calibri"/>
              <a:buChar char="•"/>
            </a:pPr>
            <a:r>
              <a:rPr lang="en-US" sz="2000" b="1" dirty="0">
                <a:solidFill>
                  <a:srgbClr val="004A17"/>
                </a:solidFill>
                <a:ea typeface="Calibri"/>
                <a:sym typeface="Wingdings" panose="05000000000000000000" pitchFamily="2" charset="2"/>
              </a:rPr>
              <a:t>Researchers</a:t>
            </a:r>
          </a:p>
          <a:p>
            <a:pPr marL="169069" indent="-169069">
              <a:lnSpc>
                <a:spcPct val="92000"/>
              </a:lnSpc>
              <a:spcBef>
                <a:spcPts val="450"/>
              </a:spcBef>
              <a:buSzPts val="2400"/>
              <a:buFont typeface="Calibri"/>
              <a:buChar char="•"/>
            </a:pPr>
            <a:r>
              <a:rPr lang="en-US" sz="2000" b="1" dirty="0">
                <a:solidFill>
                  <a:srgbClr val="004A17"/>
                </a:solidFill>
                <a:ea typeface="Calibri"/>
                <a:sym typeface="Wingdings" panose="05000000000000000000" pitchFamily="2" charset="2"/>
              </a:rPr>
              <a:t>Small R&amp;D teams, startups </a:t>
            </a:r>
          </a:p>
        </p:txBody>
      </p:sp>
      <p:sp>
        <p:nvSpPr>
          <p:cNvPr id="2" name="Title 1">
            <a:extLst>
              <a:ext uri="{FF2B5EF4-FFF2-40B4-BE49-F238E27FC236}">
                <a16:creationId xmlns:a16="http://schemas.microsoft.com/office/drawing/2014/main" id="{0826AF9A-F429-BF72-BB96-404A41295924}"/>
              </a:ext>
            </a:extLst>
          </p:cNvPr>
          <p:cNvSpPr>
            <a:spLocks noGrp="1"/>
          </p:cNvSpPr>
          <p:nvPr>
            <p:ph type="title"/>
          </p:nvPr>
        </p:nvSpPr>
        <p:spPr>
          <a:xfrm>
            <a:off x="116952" y="93936"/>
            <a:ext cx="8874648" cy="595312"/>
          </a:xfrm>
        </p:spPr>
        <p:txBody>
          <a:bodyPr/>
          <a:lstStyle/>
          <a:p>
            <a:r>
              <a:rPr lang="en-US" sz="3000" dirty="0">
                <a:latin typeface="Arial"/>
                <a:cs typeface="Arial"/>
                <a:sym typeface="Arial"/>
              </a:rPr>
              <a:t>Momentum, “Virality”</a:t>
            </a:r>
            <a:endParaRPr lang="en-US" sz="1000" dirty="0"/>
          </a:p>
        </p:txBody>
      </p:sp>
      <p:pic>
        <p:nvPicPr>
          <p:cNvPr id="4" name="Picture 3">
            <a:extLst>
              <a:ext uri="{FF2B5EF4-FFF2-40B4-BE49-F238E27FC236}">
                <a16:creationId xmlns:a16="http://schemas.microsoft.com/office/drawing/2014/main" id="{7ADD1ED0-2448-2ECF-A35B-6DC8AD52065D}"/>
              </a:ext>
            </a:extLst>
          </p:cNvPr>
          <p:cNvPicPr>
            <a:picLocks noChangeAspect="1"/>
          </p:cNvPicPr>
          <p:nvPr/>
        </p:nvPicPr>
        <p:blipFill>
          <a:blip r:embed="rId3"/>
          <a:stretch>
            <a:fillRect/>
          </a:stretch>
        </p:blipFill>
        <p:spPr>
          <a:xfrm>
            <a:off x="116952" y="856530"/>
            <a:ext cx="3565371" cy="2006934"/>
          </a:xfrm>
          <a:prstGeom prst="rect">
            <a:avLst/>
          </a:prstGeom>
        </p:spPr>
      </p:pic>
      <p:pic>
        <p:nvPicPr>
          <p:cNvPr id="5" name="Picture 4">
            <a:extLst>
              <a:ext uri="{FF2B5EF4-FFF2-40B4-BE49-F238E27FC236}">
                <a16:creationId xmlns:a16="http://schemas.microsoft.com/office/drawing/2014/main" id="{FEF7B57B-AA8E-83D3-9EA3-2F56FAD350B6}"/>
              </a:ext>
            </a:extLst>
          </p:cNvPr>
          <p:cNvPicPr>
            <a:picLocks noChangeAspect="1"/>
          </p:cNvPicPr>
          <p:nvPr/>
        </p:nvPicPr>
        <p:blipFill>
          <a:blip r:embed="rId4"/>
          <a:stretch>
            <a:fillRect/>
          </a:stretch>
        </p:blipFill>
        <p:spPr>
          <a:xfrm rot="20596703">
            <a:off x="2884563" y="1162961"/>
            <a:ext cx="2111684" cy="1315742"/>
          </a:xfrm>
          <a:prstGeom prst="rect">
            <a:avLst/>
          </a:prstGeom>
        </p:spPr>
      </p:pic>
      <p:pic>
        <p:nvPicPr>
          <p:cNvPr id="6" name="Picture 5">
            <a:extLst>
              <a:ext uri="{FF2B5EF4-FFF2-40B4-BE49-F238E27FC236}">
                <a16:creationId xmlns:a16="http://schemas.microsoft.com/office/drawing/2014/main" id="{BD8307E4-E709-7D60-43FF-73F4374EF6E4}"/>
              </a:ext>
            </a:extLst>
          </p:cNvPr>
          <p:cNvPicPr>
            <a:picLocks noChangeAspect="1"/>
          </p:cNvPicPr>
          <p:nvPr/>
        </p:nvPicPr>
        <p:blipFill>
          <a:blip r:embed="rId5"/>
          <a:stretch>
            <a:fillRect/>
          </a:stretch>
        </p:blipFill>
        <p:spPr>
          <a:xfrm rot="435049">
            <a:off x="267499" y="3013673"/>
            <a:ext cx="2298260" cy="2236657"/>
          </a:xfrm>
          <a:prstGeom prst="rect">
            <a:avLst/>
          </a:prstGeom>
        </p:spPr>
      </p:pic>
      <p:pic>
        <p:nvPicPr>
          <p:cNvPr id="7" name="Picture 6">
            <a:extLst>
              <a:ext uri="{FF2B5EF4-FFF2-40B4-BE49-F238E27FC236}">
                <a16:creationId xmlns:a16="http://schemas.microsoft.com/office/drawing/2014/main" id="{2C3FE43B-9207-3381-A3CE-FCB3B81F5FED}"/>
              </a:ext>
            </a:extLst>
          </p:cNvPr>
          <p:cNvPicPr>
            <a:picLocks noChangeAspect="1"/>
          </p:cNvPicPr>
          <p:nvPr/>
        </p:nvPicPr>
        <p:blipFill>
          <a:blip r:embed="rId6"/>
          <a:stretch>
            <a:fillRect/>
          </a:stretch>
        </p:blipFill>
        <p:spPr>
          <a:xfrm>
            <a:off x="533401" y="4919759"/>
            <a:ext cx="2951054" cy="1655920"/>
          </a:xfrm>
          <a:prstGeom prst="rect">
            <a:avLst/>
          </a:prstGeom>
        </p:spPr>
      </p:pic>
      <p:pic>
        <p:nvPicPr>
          <p:cNvPr id="8" name="Picture 2">
            <a:extLst>
              <a:ext uri="{FF2B5EF4-FFF2-40B4-BE49-F238E27FC236}">
                <a16:creationId xmlns:a16="http://schemas.microsoft.com/office/drawing/2014/main" id="{7F483618-6C6D-C470-D8E5-130EA818EEA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835" b="8430"/>
          <a:stretch/>
        </p:blipFill>
        <p:spPr bwMode="auto">
          <a:xfrm rot="21411056">
            <a:off x="2370826" y="2680356"/>
            <a:ext cx="2833743" cy="24727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86BB7F-9995-0657-0BB9-67AD69D496C5}"/>
              </a:ext>
            </a:extLst>
          </p:cNvPr>
          <p:cNvSpPr txBox="1"/>
          <p:nvPr/>
        </p:nvSpPr>
        <p:spPr>
          <a:xfrm>
            <a:off x="3515454" y="6065024"/>
            <a:ext cx="5535120" cy="592085"/>
          </a:xfrm>
          <a:prstGeom prst="rect">
            <a:avLst/>
          </a:prstGeom>
          <a:solidFill>
            <a:srgbClr val="FFFFCC"/>
          </a:solidFill>
        </p:spPr>
        <p:txBody>
          <a:bodyPr wrap="square" rtlCol="0">
            <a:spAutoFit/>
          </a:bodyPr>
          <a:lstStyle/>
          <a:p>
            <a:pPr>
              <a:lnSpc>
                <a:spcPct val="90000"/>
              </a:lnSpc>
            </a:pPr>
            <a:r>
              <a:rPr lang="en-US" sz="900" b="1" dirty="0">
                <a:latin typeface="Poppins" panose="00000500000000000000" pitchFamily="2" charset="0"/>
                <a:cs typeface="Poppins" panose="00000500000000000000" pitchFamily="2" charset="0"/>
              </a:rPr>
              <a:t>L-R: </a:t>
            </a:r>
            <a:r>
              <a:rPr lang="en-US" sz="900" dirty="0">
                <a:latin typeface="Poppins" panose="00000500000000000000" pitchFamily="2" charset="0"/>
                <a:cs typeface="Poppins" panose="00000500000000000000" pitchFamily="2" charset="0"/>
              </a:rPr>
              <a:t>NY Design HS, CC, University programs w/</a:t>
            </a:r>
            <a:r>
              <a:rPr lang="en-US" sz="900" dirty="0" err="1">
                <a:latin typeface="Poppins" panose="00000500000000000000" pitchFamily="2" charset="0"/>
                <a:cs typeface="Poppins" panose="00000500000000000000" pitchFamily="2" charset="0"/>
              </a:rPr>
              <a:t>Efabless</a:t>
            </a:r>
            <a:r>
              <a:rPr lang="en-US" sz="900" dirty="0">
                <a:latin typeface="Poppins" panose="00000500000000000000" pitchFamily="2" charset="0"/>
                <a:cs typeface="Poppins" panose="00000500000000000000" pitchFamily="2" charset="0"/>
              </a:rPr>
              <a:t> </a:t>
            </a:r>
            <a:r>
              <a:rPr lang="en-US" sz="900" dirty="0" err="1">
                <a:latin typeface="Poppins" panose="00000500000000000000" pitchFamily="2" charset="0"/>
                <a:cs typeface="Poppins" panose="00000500000000000000" pitchFamily="2" charset="0"/>
              </a:rPr>
              <a:t>ChipIgnite</a:t>
            </a:r>
            <a:r>
              <a:rPr lang="en-US" sz="900" dirty="0">
                <a:latin typeface="Poppins" panose="00000500000000000000" pitchFamily="2" charset="0"/>
                <a:cs typeface="Poppins" panose="00000500000000000000" pitchFamily="2" charset="0"/>
              </a:rPr>
              <a:t>; VLSI Symposium workshop in June; multiple OS EDA flows; </a:t>
            </a:r>
            <a:r>
              <a:rPr lang="en-US" sz="900" dirty="0" err="1">
                <a:latin typeface="Poppins" panose="00000500000000000000" pitchFamily="2" charset="0"/>
                <a:cs typeface="Poppins" panose="00000500000000000000" pitchFamily="2" charset="0"/>
              </a:rPr>
              <a:t>OpenROAD</a:t>
            </a:r>
            <a:r>
              <a:rPr lang="en-US" sz="900" dirty="0">
                <a:latin typeface="Poppins" panose="00000500000000000000" pitchFamily="2" charset="0"/>
                <a:cs typeface="Poppins" panose="00000500000000000000" pitchFamily="2" charset="0"/>
              </a:rPr>
              <a:t> demo in AWS booth at </a:t>
            </a:r>
            <a:r>
              <a:rPr lang="en-US" sz="900" dirty="0" err="1">
                <a:latin typeface="Poppins" panose="00000500000000000000" pitchFamily="2" charset="0"/>
                <a:cs typeface="Poppins" panose="00000500000000000000" pitchFamily="2" charset="0"/>
              </a:rPr>
              <a:t>Semicon</a:t>
            </a:r>
            <a:r>
              <a:rPr lang="en-US" sz="900" dirty="0">
                <a:latin typeface="Poppins" panose="00000500000000000000" pitchFamily="2" charset="0"/>
                <a:cs typeface="Poppins" panose="00000500000000000000" pitchFamily="2" charset="0"/>
              </a:rPr>
              <a:t> West; 4</a:t>
            </a:r>
            <a:r>
              <a:rPr lang="en-US" sz="900" baseline="30000" dirty="0">
                <a:latin typeface="Poppins" panose="00000500000000000000" pitchFamily="2" charset="0"/>
                <a:cs typeface="Poppins" panose="00000500000000000000" pitchFamily="2" charset="0"/>
              </a:rPr>
              <a:t>th</a:t>
            </a:r>
            <a:r>
              <a:rPr lang="en-US" sz="900" dirty="0">
                <a:latin typeface="Poppins" panose="00000500000000000000" pitchFamily="2" charset="0"/>
                <a:cs typeface="Poppins" panose="00000500000000000000" pitchFamily="2" charset="0"/>
              </a:rPr>
              <a:t> DAC birds-of-a-feather meeting on OS EDA; </a:t>
            </a:r>
            <a:r>
              <a:rPr lang="en-US" sz="900" dirty="0" err="1">
                <a:latin typeface="Poppins" panose="00000500000000000000" pitchFamily="2" charset="0"/>
                <a:cs typeface="Poppins" panose="00000500000000000000" pitchFamily="2" charset="0"/>
              </a:rPr>
              <a:t>OpenROAD</a:t>
            </a:r>
            <a:r>
              <a:rPr lang="en-US" sz="900" dirty="0">
                <a:latin typeface="Poppins" panose="00000500000000000000" pitchFamily="2" charset="0"/>
                <a:cs typeface="Poppins" panose="00000500000000000000" pitchFamily="2" charset="0"/>
              </a:rPr>
              <a:t> DB and GUI extensions showing heterogeneous multi-tier post-route layout.</a:t>
            </a:r>
          </a:p>
        </p:txBody>
      </p:sp>
      <p:pic>
        <p:nvPicPr>
          <p:cNvPr id="10" name="Picture 9">
            <a:extLst>
              <a:ext uri="{FF2B5EF4-FFF2-40B4-BE49-F238E27FC236}">
                <a16:creationId xmlns:a16="http://schemas.microsoft.com/office/drawing/2014/main" id="{472540D4-AB1B-7B3B-45FB-B4AB7E43C388}"/>
              </a:ext>
            </a:extLst>
          </p:cNvPr>
          <p:cNvPicPr>
            <a:picLocks noChangeAspect="1"/>
          </p:cNvPicPr>
          <p:nvPr/>
        </p:nvPicPr>
        <p:blipFill>
          <a:blip r:embed="rId8"/>
          <a:stretch>
            <a:fillRect/>
          </a:stretch>
        </p:blipFill>
        <p:spPr>
          <a:xfrm>
            <a:off x="4279474" y="4559726"/>
            <a:ext cx="4639634" cy="1472093"/>
          </a:xfrm>
          <a:prstGeom prst="rect">
            <a:avLst/>
          </a:prstGeom>
        </p:spPr>
      </p:pic>
    </p:spTree>
    <p:extLst>
      <p:ext uri="{BB962C8B-B14F-4D97-AF65-F5344CB8AC3E}">
        <p14:creationId xmlns:p14="http://schemas.microsoft.com/office/powerpoint/2010/main" val="246716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7"/>
          <p:cNvSpPr txBox="1">
            <a:spLocks noGrp="1"/>
          </p:cNvSpPr>
          <p:nvPr>
            <p:ph idx="1"/>
          </p:nvPr>
        </p:nvSpPr>
        <p:spPr>
          <a:prstGeom prst="rect">
            <a:avLst/>
          </a:prstGeom>
          <a:noFill/>
          <a:ln>
            <a:noFill/>
          </a:ln>
        </p:spPr>
        <p:txBody>
          <a:bodyPr spcFirstLastPara="1" vert="horz" wrap="square" lIns="68569" tIns="34275" rIns="68569" bIns="34275" numCol="1" rtlCol="0" anchor="t" anchorCtr="0" compatLnSpc="1">
            <a:prstTxWarp prst="textNoShape">
              <a:avLst/>
            </a:prstTxWarp>
            <a:noAutofit/>
          </a:bodyPr>
          <a:lstStyle/>
          <a:p>
            <a:pPr>
              <a:lnSpc>
                <a:spcPct val="100000"/>
              </a:lnSpc>
              <a:spcBef>
                <a:spcPts val="0"/>
              </a:spcBef>
            </a:pPr>
            <a:r>
              <a:rPr lang="en-US" sz="2400" b="1" dirty="0"/>
              <a:t>The Project on GitHub</a:t>
            </a:r>
          </a:p>
          <a:p>
            <a:pPr marL="447675" lvl="1" indent="-177800">
              <a:lnSpc>
                <a:spcPct val="100000"/>
              </a:lnSpc>
              <a:spcBef>
                <a:spcPts val="0"/>
              </a:spcBef>
            </a:pPr>
            <a:r>
              <a:rPr lang="en-US" sz="2000" b="1" dirty="0">
                <a:solidFill>
                  <a:srgbClr val="0202FF"/>
                </a:solidFill>
                <a:hlinkClick r:id="rId3">
                  <a:extLst>
                    <a:ext uri="{A12FA001-AC4F-418D-AE19-62706E023703}">
                      <ahyp:hlinkClr xmlns:ahyp="http://schemas.microsoft.com/office/drawing/2018/hyperlinkcolor" val="tx"/>
                    </a:ext>
                  </a:extLst>
                </a:hlinkClick>
              </a:rPr>
              <a:t>https://github.com/The-OpenROAD-Project</a:t>
            </a:r>
            <a:r>
              <a:rPr lang="en-US" sz="2000" b="1" dirty="0">
                <a:solidFill>
                  <a:srgbClr val="0202FF"/>
                </a:solidFill>
              </a:rPr>
              <a:t> </a:t>
            </a:r>
          </a:p>
          <a:p>
            <a:pPr>
              <a:lnSpc>
                <a:spcPct val="100000"/>
              </a:lnSpc>
              <a:spcBef>
                <a:spcPts val="1200"/>
              </a:spcBef>
            </a:pPr>
            <a:r>
              <a:rPr lang="en-US" sz="2400" b="1" dirty="0"/>
              <a:t>The Flow </a:t>
            </a:r>
          </a:p>
          <a:p>
            <a:pPr marL="447675" lvl="1" indent="-177800">
              <a:lnSpc>
                <a:spcPct val="100000"/>
              </a:lnSpc>
              <a:spcBef>
                <a:spcPts val="0"/>
              </a:spcBef>
            </a:pPr>
            <a:r>
              <a:rPr lang="en-US" sz="2000" b="1" dirty="0"/>
              <a:t>Automated full flow, built using tool components that are created for automation</a:t>
            </a:r>
          </a:p>
          <a:p>
            <a:pPr marL="447675" lvl="1" indent="-177800">
              <a:lnSpc>
                <a:spcPct val="100000"/>
              </a:lnSpc>
              <a:spcBef>
                <a:spcPts val="0"/>
              </a:spcBef>
            </a:pPr>
            <a:r>
              <a:rPr lang="en-US" sz="2000" b="1" dirty="0">
                <a:solidFill>
                  <a:srgbClr val="0202FF"/>
                </a:solidFill>
                <a:hlinkClick r:id="rId4">
                  <a:extLst>
                    <a:ext uri="{A12FA001-AC4F-418D-AE19-62706E023703}">
                      <ahyp:hlinkClr xmlns:ahyp="http://schemas.microsoft.com/office/drawing/2018/hyperlinkcolor" val="tx"/>
                    </a:ext>
                  </a:extLst>
                </a:hlinkClick>
              </a:rPr>
              <a:t>https://github.com/The-OpenROAD-Project/OpenROAD-flow-scripts</a:t>
            </a:r>
            <a:r>
              <a:rPr lang="en-US" sz="2000" b="1" dirty="0"/>
              <a:t> </a:t>
            </a:r>
          </a:p>
          <a:p>
            <a:pPr>
              <a:lnSpc>
                <a:spcPct val="100000"/>
              </a:lnSpc>
              <a:spcBef>
                <a:spcPts val="1200"/>
              </a:spcBef>
            </a:pPr>
            <a:r>
              <a:rPr lang="en-US" sz="2400" b="1" dirty="0"/>
              <a:t>The Top-level Application</a:t>
            </a:r>
          </a:p>
          <a:p>
            <a:pPr marL="447675" lvl="1" indent="-177800">
              <a:lnSpc>
                <a:spcPct val="100000"/>
              </a:lnSpc>
              <a:spcBef>
                <a:spcPts val="0"/>
              </a:spcBef>
            </a:pPr>
            <a:r>
              <a:rPr lang="en-US" sz="2000" b="1" dirty="0"/>
              <a:t>An integrated EDA tool focused on full automation</a:t>
            </a:r>
          </a:p>
          <a:p>
            <a:pPr marL="447675" lvl="1" indent="-177800">
              <a:lnSpc>
                <a:spcPct val="100000"/>
              </a:lnSpc>
              <a:spcBef>
                <a:spcPts val="0"/>
              </a:spcBef>
            </a:pPr>
            <a:r>
              <a:rPr lang="en-US" sz="2000" b="1" dirty="0">
                <a:solidFill>
                  <a:srgbClr val="0000FF"/>
                </a:solidFill>
                <a:hlinkClick r:id="rId5">
                  <a:extLst>
                    <a:ext uri="{A12FA001-AC4F-418D-AE19-62706E023703}">
                      <ahyp:hlinkClr xmlns:ahyp="http://schemas.microsoft.com/office/drawing/2018/hyperlinkcolor" val="tx"/>
                    </a:ext>
                  </a:extLst>
                </a:hlinkClick>
              </a:rPr>
              <a:t>https://github.com/The-OpenROAD-Project/OpenROAD</a:t>
            </a:r>
            <a:r>
              <a:rPr lang="en-US" sz="2000" b="1" dirty="0">
                <a:solidFill>
                  <a:srgbClr val="0000FF"/>
                </a:solidFill>
              </a:rPr>
              <a:t>  </a:t>
            </a:r>
          </a:p>
          <a:p>
            <a:pPr>
              <a:lnSpc>
                <a:spcPct val="100000"/>
              </a:lnSpc>
              <a:spcBef>
                <a:spcPts val="1200"/>
              </a:spcBef>
            </a:pPr>
            <a:r>
              <a:rPr lang="en-US" sz="2400" b="1" dirty="0"/>
              <a:t>More!</a:t>
            </a:r>
          </a:p>
          <a:p>
            <a:pPr marL="447675" lvl="1" indent="-177800">
              <a:lnSpc>
                <a:spcPct val="100000"/>
              </a:lnSpc>
              <a:spcBef>
                <a:spcPts val="0"/>
              </a:spcBef>
            </a:pPr>
            <a:r>
              <a:rPr lang="en-US" sz="2000" b="1" dirty="0"/>
              <a:t>Documentation: </a:t>
            </a:r>
            <a:r>
              <a:rPr lang="en-US" sz="2000" b="1" dirty="0">
                <a:solidFill>
                  <a:srgbClr val="0000FF"/>
                </a:solidFill>
                <a:hlinkClick r:id="rId6">
                  <a:extLst>
                    <a:ext uri="{A12FA001-AC4F-418D-AE19-62706E023703}">
                      <ahyp:hlinkClr xmlns:ahyp="http://schemas.microsoft.com/office/drawing/2018/hyperlinkcolor" val="tx"/>
                    </a:ext>
                  </a:extLst>
                </a:hlinkClick>
              </a:rPr>
              <a:t>https://openroad.readthedocs.io/en/latest/main/README.html</a:t>
            </a:r>
            <a:r>
              <a:rPr lang="en-US" sz="2000" b="1" dirty="0">
                <a:solidFill>
                  <a:srgbClr val="0000FF"/>
                </a:solidFill>
              </a:rPr>
              <a:t>  </a:t>
            </a:r>
          </a:p>
          <a:p>
            <a:pPr marL="447675" lvl="1" indent="-177800">
              <a:lnSpc>
                <a:spcPct val="100000"/>
              </a:lnSpc>
              <a:spcBef>
                <a:spcPts val="0"/>
              </a:spcBef>
            </a:pPr>
            <a:r>
              <a:rPr lang="en-US" sz="2000" b="1" dirty="0"/>
              <a:t>Slack:  </a:t>
            </a:r>
            <a:r>
              <a:rPr lang="en-US" sz="2000" b="1" dirty="0">
                <a:solidFill>
                  <a:srgbClr val="0000FF"/>
                </a:solidFill>
                <a:hlinkClick r:id="rId7">
                  <a:extLst>
                    <a:ext uri="{A12FA001-AC4F-418D-AE19-62706E023703}">
                      <ahyp:hlinkClr xmlns:ahyp="http://schemas.microsoft.com/office/drawing/2018/hyperlinkcolor" val="tx"/>
                    </a:ext>
                  </a:extLst>
                </a:hlinkClick>
              </a:rPr>
              <a:t>https://skywater-pdk.slack.com/archives/C0161A4A59V</a:t>
            </a:r>
            <a:r>
              <a:rPr lang="en-US" sz="2000" b="1" dirty="0">
                <a:solidFill>
                  <a:srgbClr val="0000FF"/>
                </a:solidFill>
              </a:rPr>
              <a:t> </a:t>
            </a:r>
          </a:p>
          <a:p>
            <a:pPr marL="447675" lvl="1" indent="-177800">
              <a:lnSpc>
                <a:spcPct val="100000"/>
              </a:lnSpc>
              <a:spcBef>
                <a:spcPts val="0"/>
              </a:spcBef>
            </a:pPr>
            <a:r>
              <a:rPr lang="en-US" sz="2000" b="1" dirty="0" err="1"/>
              <a:t>OpenTapeout</a:t>
            </a:r>
            <a:r>
              <a:rPr lang="en-US" sz="2000" b="1" dirty="0"/>
              <a:t> video:  </a:t>
            </a:r>
            <a:r>
              <a:rPr lang="en-US" sz="2000" b="1" dirty="0">
                <a:solidFill>
                  <a:srgbClr val="0000FF"/>
                </a:solidFill>
                <a:hlinkClick r:id="rId8">
                  <a:extLst>
                    <a:ext uri="{A12FA001-AC4F-418D-AE19-62706E023703}">
                      <ahyp:hlinkClr xmlns:ahyp="http://schemas.microsoft.com/office/drawing/2018/hyperlinkcolor" val="tx"/>
                    </a:ext>
                  </a:extLst>
                </a:hlinkClick>
              </a:rPr>
              <a:t>https://www.youtube.com/watch?v=wvPZREaP7E0&amp;t=2652s</a:t>
            </a:r>
            <a:endParaRPr lang="en-US" sz="2000" b="1" dirty="0">
              <a:solidFill>
                <a:srgbClr val="0000FF"/>
              </a:solidFill>
            </a:endParaRPr>
          </a:p>
        </p:txBody>
      </p:sp>
      <p:sp>
        <p:nvSpPr>
          <p:cNvPr id="2" name="Title 1">
            <a:extLst>
              <a:ext uri="{FF2B5EF4-FFF2-40B4-BE49-F238E27FC236}">
                <a16:creationId xmlns:a16="http://schemas.microsoft.com/office/drawing/2014/main" id="{0826AF9A-F429-BF72-BB96-404A41295924}"/>
              </a:ext>
            </a:extLst>
          </p:cNvPr>
          <p:cNvSpPr>
            <a:spLocks noGrp="1"/>
          </p:cNvSpPr>
          <p:nvPr>
            <p:ph type="title"/>
          </p:nvPr>
        </p:nvSpPr>
        <p:spPr>
          <a:xfrm>
            <a:off x="161924" y="144463"/>
            <a:ext cx="8982075" cy="595312"/>
          </a:xfrm>
        </p:spPr>
        <p:txBody>
          <a:bodyPr/>
          <a:lstStyle/>
          <a:p>
            <a:r>
              <a:rPr lang="en-US" sz="3000" dirty="0" err="1">
                <a:solidFill>
                  <a:srgbClr val="254061"/>
                </a:solidFill>
                <a:latin typeface="Arial"/>
                <a:ea typeface="Arial"/>
                <a:cs typeface="Arial"/>
                <a:sym typeface="Arial"/>
              </a:rPr>
              <a:t>OpenROAD</a:t>
            </a:r>
            <a:r>
              <a:rPr lang="en-US" sz="3000" dirty="0">
                <a:solidFill>
                  <a:srgbClr val="254061"/>
                </a:solidFill>
                <a:latin typeface="Arial"/>
                <a:ea typeface="Arial"/>
                <a:cs typeface="Arial"/>
                <a:sym typeface="Arial"/>
              </a:rPr>
              <a:t> Availability </a:t>
            </a:r>
            <a:r>
              <a:rPr lang="en-US" sz="1200" dirty="0">
                <a:latin typeface="Arial"/>
                <a:ea typeface="Arial"/>
                <a:cs typeface="Arial"/>
                <a:sym typeface="Arial"/>
                <a:hlinkClick r:id="rId6"/>
              </a:rPr>
              <a:t>https://openroad.readthedocs.io/en/latest/main/README.html</a:t>
            </a:r>
            <a:r>
              <a:rPr lang="en-US" sz="1000" dirty="0">
                <a:latin typeface="Arial"/>
                <a:ea typeface="Arial"/>
                <a:cs typeface="Arial"/>
                <a:sym typeface="Arial"/>
              </a:rPr>
              <a:t> </a:t>
            </a:r>
            <a:endParaRPr lang="en-US" sz="1000" dirty="0"/>
          </a:p>
        </p:txBody>
      </p:sp>
    </p:spTree>
    <p:extLst>
      <p:ext uri="{BB962C8B-B14F-4D97-AF65-F5344CB8AC3E}">
        <p14:creationId xmlns:p14="http://schemas.microsoft.com/office/powerpoint/2010/main" val="1394591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
                                            <p:txEl>
                                              <p:pRg st="2" end="2"/>
                                            </p:txEl>
                                          </p:spTgt>
                                        </p:tgtEl>
                                        <p:attrNameLst>
                                          <p:attrName>style.visibility</p:attrName>
                                        </p:attrNameLst>
                                      </p:cBhvr>
                                      <p:to>
                                        <p:strVal val="visible"/>
                                      </p:to>
                                    </p:set>
                                    <p:animEffect transition="in" filter="fade">
                                      <p:cBhvr>
                                        <p:cTn id="7" dur="500"/>
                                        <p:tgtEl>
                                          <p:spTgt spid="34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7">
                                            <p:txEl>
                                              <p:pRg st="3" end="3"/>
                                            </p:txEl>
                                          </p:spTgt>
                                        </p:tgtEl>
                                        <p:attrNameLst>
                                          <p:attrName>style.visibility</p:attrName>
                                        </p:attrNameLst>
                                      </p:cBhvr>
                                      <p:to>
                                        <p:strVal val="visible"/>
                                      </p:to>
                                    </p:set>
                                    <p:animEffect transition="in" filter="fade">
                                      <p:cBhvr>
                                        <p:cTn id="10" dur="500"/>
                                        <p:tgtEl>
                                          <p:spTgt spid="347">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47">
                                            <p:txEl>
                                              <p:pRg st="4" end="4"/>
                                            </p:txEl>
                                          </p:spTgt>
                                        </p:tgtEl>
                                        <p:attrNameLst>
                                          <p:attrName>style.visibility</p:attrName>
                                        </p:attrNameLst>
                                      </p:cBhvr>
                                      <p:to>
                                        <p:strVal val="visible"/>
                                      </p:to>
                                    </p:set>
                                    <p:animEffect transition="in" filter="fade">
                                      <p:cBhvr>
                                        <p:cTn id="13" dur="500"/>
                                        <p:tgtEl>
                                          <p:spTgt spid="347">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7">
                                            <p:txEl>
                                              <p:pRg st="5" end="5"/>
                                            </p:txEl>
                                          </p:spTgt>
                                        </p:tgtEl>
                                        <p:attrNameLst>
                                          <p:attrName>style.visibility</p:attrName>
                                        </p:attrNameLst>
                                      </p:cBhvr>
                                      <p:to>
                                        <p:strVal val="visible"/>
                                      </p:to>
                                    </p:set>
                                    <p:animEffect transition="in" filter="fade">
                                      <p:cBhvr>
                                        <p:cTn id="18" dur="500"/>
                                        <p:tgtEl>
                                          <p:spTgt spid="347">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47">
                                            <p:txEl>
                                              <p:pRg st="6" end="6"/>
                                            </p:txEl>
                                          </p:spTgt>
                                        </p:tgtEl>
                                        <p:attrNameLst>
                                          <p:attrName>style.visibility</p:attrName>
                                        </p:attrNameLst>
                                      </p:cBhvr>
                                      <p:to>
                                        <p:strVal val="visible"/>
                                      </p:to>
                                    </p:set>
                                    <p:animEffect transition="in" filter="fade">
                                      <p:cBhvr>
                                        <p:cTn id="21" dur="500"/>
                                        <p:tgtEl>
                                          <p:spTgt spid="347">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47">
                                            <p:txEl>
                                              <p:pRg st="7" end="7"/>
                                            </p:txEl>
                                          </p:spTgt>
                                        </p:tgtEl>
                                        <p:attrNameLst>
                                          <p:attrName>style.visibility</p:attrName>
                                        </p:attrNameLst>
                                      </p:cBhvr>
                                      <p:to>
                                        <p:strVal val="visible"/>
                                      </p:to>
                                    </p:set>
                                    <p:animEffect transition="in" filter="fade">
                                      <p:cBhvr>
                                        <p:cTn id="24" dur="500"/>
                                        <p:tgtEl>
                                          <p:spTgt spid="347">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7">
                                            <p:txEl>
                                              <p:pRg st="8" end="8"/>
                                            </p:txEl>
                                          </p:spTgt>
                                        </p:tgtEl>
                                        <p:attrNameLst>
                                          <p:attrName>style.visibility</p:attrName>
                                        </p:attrNameLst>
                                      </p:cBhvr>
                                      <p:to>
                                        <p:strVal val="visible"/>
                                      </p:to>
                                    </p:set>
                                    <p:animEffect transition="in" filter="fade">
                                      <p:cBhvr>
                                        <p:cTn id="29" dur="500"/>
                                        <p:tgtEl>
                                          <p:spTgt spid="347">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47">
                                            <p:txEl>
                                              <p:pRg st="9" end="9"/>
                                            </p:txEl>
                                          </p:spTgt>
                                        </p:tgtEl>
                                        <p:attrNameLst>
                                          <p:attrName>style.visibility</p:attrName>
                                        </p:attrNameLst>
                                      </p:cBhvr>
                                      <p:to>
                                        <p:strVal val="visible"/>
                                      </p:to>
                                    </p:set>
                                    <p:animEffect transition="in" filter="fade">
                                      <p:cBhvr>
                                        <p:cTn id="32" dur="500"/>
                                        <p:tgtEl>
                                          <p:spTgt spid="347">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47">
                                            <p:txEl>
                                              <p:pRg st="10" end="10"/>
                                            </p:txEl>
                                          </p:spTgt>
                                        </p:tgtEl>
                                        <p:attrNameLst>
                                          <p:attrName>style.visibility</p:attrName>
                                        </p:attrNameLst>
                                      </p:cBhvr>
                                      <p:to>
                                        <p:strVal val="visible"/>
                                      </p:to>
                                    </p:set>
                                    <p:animEffect transition="in" filter="fade">
                                      <p:cBhvr>
                                        <p:cTn id="35" dur="500"/>
                                        <p:tgtEl>
                                          <p:spTgt spid="347">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47">
                                            <p:txEl>
                                              <p:pRg st="11" end="11"/>
                                            </p:txEl>
                                          </p:spTgt>
                                        </p:tgtEl>
                                        <p:attrNameLst>
                                          <p:attrName>style.visibility</p:attrName>
                                        </p:attrNameLst>
                                      </p:cBhvr>
                                      <p:to>
                                        <p:strVal val="visible"/>
                                      </p:to>
                                    </p:set>
                                    <p:animEffect transition="in" filter="fade">
                                      <p:cBhvr>
                                        <p:cTn id="38" dur="500"/>
                                        <p:tgtEl>
                                          <p:spTgt spid="34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b="1" dirty="0">
                <a:solidFill>
                  <a:srgbClr val="254061"/>
                </a:solidFill>
              </a:rPr>
              <a:t>Agenda</a:t>
            </a:r>
            <a:endParaRPr lang="en-US" sz="2400" dirty="0"/>
          </a:p>
        </p:txBody>
      </p:sp>
      <p:sp>
        <p:nvSpPr>
          <p:cNvPr id="7" name="Google Shape;347;p7">
            <a:extLst>
              <a:ext uri="{FF2B5EF4-FFF2-40B4-BE49-F238E27FC236}">
                <a16:creationId xmlns:a16="http://schemas.microsoft.com/office/drawing/2014/main" id="{CC4F269E-CF9A-49AA-98E2-12D4E2C85E8A}"/>
              </a:ext>
            </a:extLst>
          </p:cNvPr>
          <p:cNvSpPr txBox="1">
            <a:spLocks/>
          </p:cNvSpPr>
          <p:nvPr/>
        </p:nvSpPr>
        <p:spPr>
          <a:xfrm>
            <a:off x="135639" y="1046502"/>
            <a:ext cx="8864416" cy="4765964"/>
          </a:xfrm>
          <a:prstGeom prst="rect">
            <a:avLst/>
          </a:prstGeom>
          <a:noFill/>
          <a:ln>
            <a:noFill/>
          </a:ln>
        </p:spPr>
        <p:txBody>
          <a:bodyPr spcFirstLastPara="1" vert="horz" wrap="square" lIns="91425" tIns="45700" rIns="91425" bIns="45700" rtlCol="0" anchor="t" anchorCtr="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indent="-295275"/>
            <a:r>
              <a:rPr lang="en-US" sz="2400" b="1" dirty="0"/>
              <a:t>What is </a:t>
            </a:r>
            <a:r>
              <a:rPr lang="en-US" sz="2400" b="1" dirty="0" err="1"/>
              <a:t>OpenROAD</a:t>
            </a:r>
            <a:r>
              <a:rPr lang="en-US" sz="2400" b="1" dirty="0"/>
              <a:t> ?</a:t>
            </a:r>
          </a:p>
          <a:p>
            <a:pPr marL="346075" indent="-295275"/>
            <a:endParaRPr lang="en-US" sz="2400" b="1" dirty="0">
              <a:solidFill>
                <a:srgbClr val="FF0000"/>
              </a:solidFill>
            </a:endParaRPr>
          </a:p>
          <a:p>
            <a:pPr marL="346075" indent="-295275"/>
            <a:r>
              <a:rPr lang="en-US" sz="2400" b="1" dirty="0">
                <a:solidFill>
                  <a:srgbClr val="FF0000"/>
                </a:solidFill>
              </a:rPr>
              <a:t>How did we get here ?   (The Journey)</a:t>
            </a:r>
          </a:p>
          <a:p>
            <a:pPr marL="346075" indent="-295275"/>
            <a:endParaRPr lang="en-US" sz="2400" b="1" dirty="0"/>
          </a:p>
          <a:p>
            <a:pPr marL="346075" indent="-295275"/>
            <a:r>
              <a:rPr lang="en-US" sz="2400" b="1" dirty="0"/>
              <a:t>Where are we going ?  (The Roadmap)</a:t>
            </a:r>
          </a:p>
          <a:p>
            <a:pPr marL="230186" indent="-52386">
              <a:lnSpc>
                <a:spcPct val="85000"/>
              </a:lnSpc>
              <a:spcBef>
                <a:spcPts val="1000"/>
              </a:spcBef>
              <a:buSzPts val="2800"/>
              <a:buFont typeface="Arial"/>
              <a:buNone/>
            </a:pPr>
            <a:endParaRPr lang="en-US" sz="2000" dirty="0"/>
          </a:p>
        </p:txBody>
      </p:sp>
      <p:pic>
        <p:nvPicPr>
          <p:cNvPr id="4" name="Picture 3">
            <a:extLst>
              <a:ext uri="{FF2B5EF4-FFF2-40B4-BE49-F238E27FC236}">
                <a16:creationId xmlns:a16="http://schemas.microsoft.com/office/drawing/2014/main" id="{3C67E967-396A-A0FB-C77D-728D243F6763}"/>
              </a:ext>
            </a:extLst>
          </p:cNvPr>
          <p:cNvPicPr>
            <a:picLocks noChangeAspect="1"/>
          </p:cNvPicPr>
          <p:nvPr/>
        </p:nvPicPr>
        <p:blipFill>
          <a:blip r:embed="rId3"/>
          <a:stretch>
            <a:fillRect/>
          </a:stretch>
        </p:blipFill>
        <p:spPr>
          <a:xfrm>
            <a:off x="2609713" y="3657600"/>
            <a:ext cx="3924574" cy="2252790"/>
          </a:xfrm>
          <a:prstGeom prst="rect">
            <a:avLst/>
          </a:prstGeom>
        </p:spPr>
      </p:pic>
      <p:sp>
        <p:nvSpPr>
          <p:cNvPr id="3" name="TextBox 2">
            <a:extLst>
              <a:ext uri="{FF2B5EF4-FFF2-40B4-BE49-F238E27FC236}">
                <a16:creationId xmlns:a16="http://schemas.microsoft.com/office/drawing/2014/main" id="{B2C8D9A9-7953-D727-3408-3BD1187B8FC4}"/>
              </a:ext>
            </a:extLst>
          </p:cNvPr>
          <p:cNvSpPr txBox="1"/>
          <p:nvPr/>
        </p:nvSpPr>
        <p:spPr>
          <a:xfrm>
            <a:off x="2743200" y="6118692"/>
            <a:ext cx="3657600" cy="369332"/>
          </a:xfrm>
          <a:prstGeom prst="rect">
            <a:avLst/>
          </a:prstGeom>
          <a:noFill/>
        </p:spPr>
        <p:txBody>
          <a:bodyPr wrap="square" rtlCol="0">
            <a:spAutoFit/>
          </a:bodyPr>
          <a:lstStyle/>
          <a:p>
            <a:r>
              <a:rPr lang="en-US" dirty="0">
                <a:hlinkClick r:id="rId4"/>
              </a:rPr>
              <a:t>https://vlsicad.eecs.umich.edu/BK</a:t>
            </a:r>
            <a:r>
              <a:rPr lang="en-US" dirty="0"/>
              <a:t> </a:t>
            </a:r>
          </a:p>
        </p:txBody>
      </p:sp>
    </p:spTree>
    <p:extLst>
      <p:ext uri="{BB962C8B-B14F-4D97-AF65-F5344CB8AC3E}">
        <p14:creationId xmlns:p14="http://schemas.microsoft.com/office/powerpoint/2010/main" val="1124536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2" name="Title 1">
            <a:extLst>
              <a:ext uri="{FF2B5EF4-FFF2-40B4-BE49-F238E27FC236}">
                <a16:creationId xmlns:a16="http://schemas.microsoft.com/office/drawing/2014/main" id="{C31D2D8D-6F0F-B548-A056-C5A3360925B4}"/>
              </a:ext>
            </a:extLst>
          </p:cNvPr>
          <p:cNvSpPr>
            <a:spLocks noGrp="1"/>
          </p:cNvSpPr>
          <p:nvPr>
            <p:ph type="title"/>
          </p:nvPr>
        </p:nvSpPr>
        <p:spPr>
          <a:xfrm>
            <a:off x="28575" y="76200"/>
            <a:ext cx="8686800" cy="685800"/>
          </a:xfrm>
        </p:spPr>
        <p:txBody>
          <a:bodyPr/>
          <a:lstStyle/>
          <a:p>
            <a:r>
              <a:rPr lang="en-US" dirty="0">
                <a:solidFill>
                  <a:srgbClr val="254061"/>
                </a:solidFill>
              </a:rPr>
              <a:t>“Seeding an Ecosystem”</a:t>
            </a:r>
            <a:endParaRPr lang="en-US" dirty="0"/>
          </a:p>
        </p:txBody>
      </p:sp>
      <p:sp>
        <p:nvSpPr>
          <p:cNvPr id="347" name="Google Shape;347;p7"/>
          <p:cNvSpPr txBox="1">
            <a:spLocks noGrp="1"/>
          </p:cNvSpPr>
          <p:nvPr>
            <p:ph idx="1"/>
          </p:nvPr>
        </p:nvSpPr>
        <p:spPr>
          <a:xfrm>
            <a:off x="0" y="838200"/>
            <a:ext cx="5181600" cy="4876800"/>
          </a:xfrm>
          <a:prstGeom prst="rect">
            <a:avLst/>
          </a:prstGeom>
          <a:noFill/>
          <a:ln>
            <a:noFill/>
          </a:ln>
        </p:spPr>
        <p:txBody>
          <a:bodyPr spcFirstLastPara="1" vert="horz" wrap="square" lIns="68569" tIns="34275" rIns="68569" bIns="34275" rtlCol="0" anchor="t" anchorCtr="0">
            <a:noAutofit/>
          </a:bodyPr>
          <a:lstStyle/>
          <a:p>
            <a:pPr marL="38100" indent="0">
              <a:buSzPts val="3027"/>
              <a:buNone/>
            </a:pPr>
            <a:endParaRPr lang="en-US" sz="2000" b="1" dirty="0"/>
          </a:p>
          <a:p>
            <a:pPr marL="228600" indent="-228600">
              <a:buSzPct val="100000"/>
            </a:pPr>
            <a:r>
              <a:rPr lang="en-US" sz="2000" dirty="0">
                <a:hlinkClick r:id="rId3"/>
              </a:rPr>
              <a:t>ERI Summit 2018</a:t>
            </a:r>
            <a:r>
              <a:rPr lang="en-US" sz="2000" dirty="0"/>
              <a:t>: </a:t>
            </a:r>
            <a:r>
              <a:rPr lang="en-US" sz="2000" b="1" dirty="0"/>
              <a:t>Critical mass </a:t>
            </a:r>
            <a:r>
              <a:rPr lang="en-US" sz="2000" b="1" u="sng" dirty="0"/>
              <a:t>and</a:t>
            </a:r>
            <a:r>
              <a:rPr lang="en-US" sz="2000" b="1" dirty="0"/>
              <a:t> critical quality</a:t>
            </a:r>
          </a:p>
          <a:p>
            <a:pPr marL="228600" indent="-228600">
              <a:buSzPct val="100000"/>
            </a:pPr>
            <a:endParaRPr lang="en-US" sz="2000" dirty="0">
              <a:hlinkClick r:id="" action="ppaction://noaction"/>
            </a:endParaRPr>
          </a:p>
          <a:p>
            <a:pPr marL="228600" indent="-228600">
              <a:buSzPct val="100000"/>
            </a:pPr>
            <a:endParaRPr lang="en-US" sz="2000" dirty="0">
              <a:hlinkClick r:id="" action="ppaction://noaction"/>
            </a:endParaRPr>
          </a:p>
          <a:p>
            <a:pPr marL="228600" indent="-228600">
              <a:buSzPct val="100000"/>
            </a:pPr>
            <a:endParaRPr lang="en-US" sz="2000" dirty="0">
              <a:hlinkClick r:id="" action="ppaction://noaction"/>
            </a:endParaRPr>
          </a:p>
          <a:p>
            <a:pPr marL="228600" indent="-228600">
              <a:buSzPct val="100000"/>
            </a:pPr>
            <a:endParaRPr lang="en-US" sz="2000" dirty="0">
              <a:hlinkClick r:id="" action="ppaction://noaction"/>
            </a:endParaRPr>
          </a:p>
          <a:p>
            <a:pPr marL="228600" indent="-228600">
              <a:buSzPct val="100000"/>
            </a:pPr>
            <a:r>
              <a:rPr lang="en-US" sz="2000" dirty="0">
                <a:hlinkClick r:id="" action="ppaction://noaction"/>
              </a:rPr>
              <a:t>ICCAD 2019</a:t>
            </a:r>
            <a:r>
              <a:rPr lang="en-US" sz="2000" dirty="0"/>
              <a:t>: </a:t>
            </a:r>
            <a:r>
              <a:rPr lang="en-US" sz="2000" b="1" dirty="0"/>
              <a:t>Open Source is a mirror</a:t>
            </a:r>
          </a:p>
          <a:p>
            <a:pPr marL="228600" indent="-228600">
              <a:buSzPct val="100000"/>
            </a:pPr>
            <a:endParaRPr lang="en-US" sz="2000" dirty="0">
              <a:hlinkClick r:id="" action="ppaction://noaction"/>
            </a:endParaRPr>
          </a:p>
          <a:p>
            <a:pPr marL="0" indent="0">
              <a:buSzPct val="100000"/>
              <a:buNone/>
            </a:pPr>
            <a:endParaRPr lang="en-US" sz="2000" dirty="0">
              <a:hlinkClick r:id="" action="ppaction://noaction"/>
            </a:endParaRPr>
          </a:p>
          <a:p>
            <a:pPr marL="228600" indent="-228600">
              <a:buSzPct val="100000"/>
            </a:pPr>
            <a:endParaRPr lang="en-US" sz="2000" dirty="0">
              <a:hlinkClick r:id="" action="ppaction://noaction"/>
            </a:endParaRPr>
          </a:p>
          <a:p>
            <a:pPr marL="228600" indent="-228600">
              <a:buSzPct val="100000"/>
            </a:pPr>
            <a:r>
              <a:rPr lang="en-US" sz="2000" dirty="0">
                <a:hlinkClick r:id="" action="ppaction://noaction"/>
              </a:rPr>
              <a:t>VLSI-SoC 2020</a:t>
            </a:r>
            <a:r>
              <a:rPr lang="en-US" sz="2000" dirty="0"/>
              <a:t>: </a:t>
            </a:r>
            <a:r>
              <a:rPr lang="en-US" sz="2000" b="1" dirty="0"/>
              <a:t>If we build it, who will come?</a:t>
            </a:r>
            <a:endParaRPr lang="en-US" b="1" dirty="0"/>
          </a:p>
          <a:p>
            <a:pPr marL="38100" indent="0">
              <a:buSzPts val="3027"/>
              <a:buNone/>
            </a:pPr>
            <a:endParaRPr lang="en-US" b="1" dirty="0"/>
          </a:p>
          <a:p>
            <a:pPr marL="38100" indent="0">
              <a:buSzPts val="3027"/>
              <a:buNone/>
            </a:pPr>
            <a:endParaRPr lang="en-US" b="1" dirty="0"/>
          </a:p>
        </p:txBody>
      </p:sp>
      <p:pic>
        <p:nvPicPr>
          <p:cNvPr id="3" name="Picture 2">
            <a:extLst>
              <a:ext uri="{FF2B5EF4-FFF2-40B4-BE49-F238E27FC236}">
                <a16:creationId xmlns:a16="http://schemas.microsoft.com/office/drawing/2014/main" id="{675FFF78-C895-4E40-8C92-3B1B4EB1E7D9}"/>
              </a:ext>
            </a:extLst>
          </p:cNvPr>
          <p:cNvPicPr>
            <a:picLocks noChangeAspect="1"/>
          </p:cNvPicPr>
          <p:nvPr/>
        </p:nvPicPr>
        <p:blipFill>
          <a:blip r:embed="rId4"/>
          <a:stretch>
            <a:fillRect/>
          </a:stretch>
        </p:blipFill>
        <p:spPr>
          <a:xfrm>
            <a:off x="5106933" y="838199"/>
            <a:ext cx="3608442" cy="2049169"/>
          </a:xfrm>
          <a:prstGeom prst="rect">
            <a:avLst/>
          </a:prstGeom>
          <a:ln w="38100">
            <a:solidFill>
              <a:srgbClr val="FF0000"/>
            </a:solidFill>
          </a:ln>
        </p:spPr>
      </p:pic>
      <p:pic>
        <p:nvPicPr>
          <p:cNvPr id="4" name="Picture 3">
            <a:extLst>
              <a:ext uri="{FF2B5EF4-FFF2-40B4-BE49-F238E27FC236}">
                <a16:creationId xmlns:a16="http://schemas.microsoft.com/office/drawing/2014/main" id="{20F309DA-07B5-4341-844A-A664A722632A}"/>
              </a:ext>
            </a:extLst>
          </p:cNvPr>
          <p:cNvPicPr>
            <a:picLocks noChangeAspect="1"/>
          </p:cNvPicPr>
          <p:nvPr/>
        </p:nvPicPr>
        <p:blipFill>
          <a:blip r:embed="rId5"/>
          <a:stretch>
            <a:fillRect/>
          </a:stretch>
        </p:blipFill>
        <p:spPr>
          <a:xfrm>
            <a:off x="5106933" y="3138864"/>
            <a:ext cx="3543015" cy="868756"/>
          </a:xfrm>
          <a:prstGeom prst="rect">
            <a:avLst/>
          </a:prstGeom>
          <a:ln w="38100">
            <a:solidFill>
              <a:srgbClr val="FF0000"/>
            </a:solidFill>
          </a:ln>
        </p:spPr>
      </p:pic>
      <p:pic>
        <p:nvPicPr>
          <p:cNvPr id="6" name="Picture 5">
            <a:extLst>
              <a:ext uri="{FF2B5EF4-FFF2-40B4-BE49-F238E27FC236}">
                <a16:creationId xmlns:a16="http://schemas.microsoft.com/office/drawing/2014/main" id="{1553AFB2-F722-4475-8869-9A844BFBC970}"/>
              </a:ext>
            </a:extLst>
          </p:cNvPr>
          <p:cNvPicPr>
            <a:picLocks noChangeAspect="1"/>
          </p:cNvPicPr>
          <p:nvPr/>
        </p:nvPicPr>
        <p:blipFill>
          <a:blip r:embed="rId6"/>
          <a:stretch>
            <a:fillRect/>
          </a:stretch>
        </p:blipFill>
        <p:spPr>
          <a:xfrm>
            <a:off x="5112993" y="4419600"/>
            <a:ext cx="2400927" cy="868757"/>
          </a:xfrm>
          <a:prstGeom prst="rect">
            <a:avLst/>
          </a:prstGeom>
          <a:ln w="38100">
            <a:solidFill>
              <a:srgbClr val="FF0000"/>
            </a:solidFill>
          </a:ln>
        </p:spPr>
      </p:pic>
      <p:sp>
        <p:nvSpPr>
          <p:cNvPr id="5" name="TextBox 4">
            <a:extLst>
              <a:ext uri="{FF2B5EF4-FFF2-40B4-BE49-F238E27FC236}">
                <a16:creationId xmlns:a16="http://schemas.microsoft.com/office/drawing/2014/main" id="{D68B46FE-2A63-1AB0-11C0-916EA0E026BC}"/>
              </a:ext>
            </a:extLst>
          </p:cNvPr>
          <p:cNvSpPr txBox="1"/>
          <p:nvPr/>
        </p:nvSpPr>
        <p:spPr>
          <a:xfrm>
            <a:off x="838200" y="6400800"/>
            <a:ext cx="3828792" cy="338554"/>
          </a:xfrm>
          <a:prstGeom prst="rect">
            <a:avLst/>
          </a:prstGeom>
          <a:solidFill>
            <a:schemeClr val="accent6">
              <a:lumMod val="20000"/>
              <a:lumOff val="80000"/>
            </a:schemeClr>
          </a:solidFill>
          <a:ln w="28575">
            <a:solidFill>
              <a:srgbClr val="548235"/>
            </a:solidFill>
            <a:prstDash val="dash"/>
          </a:ln>
        </p:spPr>
        <p:txBody>
          <a:bodyPr wrap="square" rtlCol="0">
            <a:spAutoFit/>
          </a:bodyPr>
          <a:lstStyle/>
          <a:p>
            <a:r>
              <a:rPr lang="en-US" sz="1600" b="1" dirty="0"/>
              <a:t>All talks</a:t>
            </a:r>
            <a:r>
              <a:rPr lang="en-US" sz="1600" dirty="0"/>
              <a:t> are at </a:t>
            </a:r>
            <a:r>
              <a:rPr lang="en-US" sz="1600" dirty="0">
                <a:hlinkClick r:id="rId7"/>
              </a:rPr>
              <a:t>https://vlsicad.ucsd.edu</a:t>
            </a:r>
            <a:endParaRPr lang="en-US" sz="1600" dirty="0"/>
          </a:p>
        </p:txBody>
      </p:sp>
      <p:sp>
        <p:nvSpPr>
          <p:cNvPr id="9" name="Rectangle 8">
            <a:extLst>
              <a:ext uri="{FF2B5EF4-FFF2-40B4-BE49-F238E27FC236}">
                <a16:creationId xmlns:a16="http://schemas.microsoft.com/office/drawing/2014/main" id="{D9EFE4FF-64EB-BEEA-744A-86AB34B919AB}"/>
              </a:ext>
            </a:extLst>
          </p:cNvPr>
          <p:cNvSpPr/>
          <p:nvPr/>
        </p:nvSpPr>
        <p:spPr bwMode="auto">
          <a:xfrm>
            <a:off x="5112993" y="4419600"/>
            <a:ext cx="2400927" cy="868756"/>
          </a:xfrm>
          <a:prstGeom prst="rect">
            <a:avLst/>
          </a:prstGeom>
          <a:solidFill>
            <a:srgbClr val="FFFF00">
              <a:alpha val="32941"/>
            </a:srgbClr>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162427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
                                            <p:txEl>
                                              <p:pRg st="6" end="6"/>
                                            </p:txEl>
                                          </p:spTgt>
                                        </p:tgtEl>
                                        <p:attrNameLst>
                                          <p:attrName>style.visibility</p:attrName>
                                        </p:attrNameLst>
                                      </p:cBhvr>
                                      <p:to>
                                        <p:strVal val="visible"/>
                                      </p:to>
                                    </p:set>
                                    <p:animEffect transition="in" filter="fade">
                                      <p:cBhvr>
                                        <p:cTn id="7" dur="500"/>
                                        <p:tgtEl>
                                          <p:spTgt spid="347">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7">
                                            <p:txEl>
                                              <p:pRg st="10" end="10"/>
                                            </p:txEl>
                                          </p:spTgt>
                                        </p:tgtEl>
                                        <p:attrNameLst>
                                          <p:attrName>style.visibility</p:attrName>
                                        </p:attrNameLst>
                                      </p:cBhvr>
                                      <p:to>
                                        <p:strVal val="visible"/>
                                      </p:to>
                                    </p:set>
                                    <p:animEffect transition="in" filter="fade">
                                      <p:cBhvr>
                                        <p:cTn id="10" dur="500"/>
                                        <p:tgtEl>
                                          <p:spTgt spid="347">
                                            <p:txEl>
                                              <p:pRg st="10" end="1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57208" y="1800442"/>
            <a:ext cx="9284595" cy="4724400"/>
          </a:xfrm>
        </p:spPr>
        <p:txBody>
          <a:bodyPr/>
          <a:lstStyle/>
          <a:p>
            <a:pPr>
              <a:lnSpc>
                <a:spcPct val="100000"/>
              </a:lnSpc>
            </a:pPr>
            <a:r>
              <a:rPr lang="en-US" dirty="0">
                <a:solidFill>
                  <a:srgbClr val="1B00C0"/>
                </a:solidFill>
              </a:rPr>
              <a:t>Original proposal</a:t>
            </a:r>
            <a:r>
              <a:rPr lang="en-US" dirty="0"/>
              <a:t>:  </a:t>
            </a:r>
            <a:r>
              <a:rPr lang="en-US" dirty="0" err="1"/>
              <a:t>OpenROAD</a:t>
            </a:r>
            <a:r>
              <a:rPr lang="en-US" dirty="0"/>
              <a:t> would be developed by Ph.D. students and post-docs at </a:t>
            </a:r>
            <a:r>
              <a:rPr lang="en-US" b="1" dirty="0"/>
              <a:t>five</a:t>
            </a:r>
            <a:r>
              <a:rPr lang="en-US" dirty="0"/>
              <a:t> universities</a:t>
            </a:r>
          </a:p>
          <a:p>
            <a:pPr>
              <a:lnSpc>
                <a:spcPct val="100000"/>
              </a:lnSpc>
            </a:pPr>
            <a:r>
              <a:rPr lang="en-US" dirty="0"/>
              <a:t>Separately, students and post-docs at a </a:t>
            </a:r>
            <a:r>
              <a:rPr lang="en-US" b="1" u="sng" dirty="0"/>
              <a:t>sixth</a:t>
            </a:r>
            <a:r>
              <a:rPr lang="en-US" dirty="0"/>
              <a:t> university would be the “internal design advisors”</a:t>
            </a:r>
          </a:p>
          <a:p>
            <a:pPr lvl="1">
              <a:lnSpc>
                <a:spcPct val="100000"/>
              </a:lnSpc>
            </a:pPr>
            <a:r>
              <a:rPr lang="en-US" dirty="0"/>
              <a:t>Vision: span product engineering, expert user testing, corporate AE-like functions</a:t>
            </a:r>
          </a:p>
          <a:p>
            <a:pPr>
              <a:lnSpc>
                <a:spcPct val="100000"/>
              </a:lnSpc>
            </a:pPr>
            <a:r>
              <a:rPr lang="en-US" b="1" dirty="0"/>
              <a:t>Key point: </a:t>
            </a:r>
            <a:r>
              <a:rPr lang="en-US" dirty="0"/>
              <a:t>clear separation between “internal design advisors” and “tool developers” is built into </a:t>
            </a:r>
            <a:r>
              <a:rPr lang="en-US" dirty="0" err="1"/>
              <a:t>OpenROAD</a:t>
            </a:r>
            <a:endParaRPr lang="en-US" dirty="0"/>
          </a:p>
          <a:p>
            <a:pPr>
              <a:lnSpc>
                <a:spcPct val="100000"/>
              </a:lnSpc>
            </a:pPr>
            <a:r>
              <a:rPr lang="en-US" dirty="0"/>
              <a:t>Deliverables such as PPA assessment and calibration must come from design advisors </a:t>
            </a:r>
            <a:endParaRPr lang="en-US" sz="2600" i="1" dirty="0">
              <a:solidFill>
                <a:srgbClr val="1B00C0"/>
              </a:solidFill>
              <a:highlight>
                <a:srgbClr val="FFFF00"/>
              </a:highlight>
            </a:endParaRPr>
          </a:p>
          <a:p>
            <a:pPr>
              <a:lnSpc>
                <a:spcPct val="100000"/>
              </a:lnSpc>
            </a:pPr>
            <a:endParaRPr lang="en-US" sz="2400" dirty="0">
              <a:solidFill>
                <a:srgbClr val="1B00C0"/>
              </a:solidFill>
            </a:endParaRP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113467"/>
            <a:ext cx="9144000" cy="595312"/>
          </a:xfrm>
        </p:spPr>
        <p:txBody>
          <a:bodyPr/>
          <a:lstStyle/>
          <a:p>
            <a:r>
              <a:rPr lang="en-US" sz="3000" dirty="0">
                <a:solidFill>
                  <a:schemeClr val="bg1">
                    <a:lumMod val="65000"/>
                  </a:schemeClr>
                </a:solidFill>
              </a:rPr>
              <a:t>If We Build It, Who Will Come?    </a:t>
            </a:r>
            <a:r>
              <a:rPr lang="en-US" dirty="0">
                <a:solidFill>
                  <a:srgbClr val="1B00C0"/>
                </a:solidFill>
              </a:rPr>
              <a:t>Who is “We”?</a:t>
            </a:r>
            <a:endParaRPr lang="en-US" sz="3000" dirty="0">
              <a:solidFill>
                <a:srgbClr val="1B00C0"/>
              </a:solidFill>
            </a:endParaRPr>
          </a:p>
        </p:txBody>
      </p:sp>
      <p:sp>
        <p:nvSpPr>
          <p:cNvPr id="4" name="Content Placeholder 1">
            <a:extLst>
              <a:ext uri="{FF2B5EF4-FFF2-40B4-BE49-F238E27FC236}">
                <a16:creationId xmlns:a16="http://schemas.microsoft.com/office/drawing/2014/main" id="{644F08C9-6D1B-4671-B334-4E20CB2490B7}"/>
              </a:ext>
            </a:extLst>
          </p:cNvPr>
          <p:cNvSpPr txBox="1">
            <a:spLocks/>
          </p:cNvSpPr>
          <p:nvPr/>
        </p:nvSpPr>
        <p:spPr bwMode="auto">
          <a:xfrm>
            <a:off x="-11805" y="726597"/>
            <a:ext cx="9144000" cy="102600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0" indent="0" algn="ctr">
              <a:lnSpc>
                <a:spcPct val="100000"/>
              </a:lnSpc>
              <a:spcBef>
                <a:spcPts val="1800"/>
              </a:spcBef>
              <a:buFontTx/>
              <a:buNone/>
            </a:pPr>
            <a:r>
              <a:rPr lang="en-US" sz="2600" i="1" kern="0" dirty="0">
                <a:solidFill>
                  <a:srgbClr val="1B00C0"/>
                </a:solidFill>
                <a:highlight>
                  <a:srgbClr val="FFFF00"/>
                </a:highlight>
              </a:rPr>
              <a:t>Lesson: Open-source EDA goes beyond academic research abilities </a:t>
            </a:r>
          </a:p>
        </p:txBody>
      </p:sp>
    </p:spTree>
    <p:extLst>
      <p:ext uri="{BB962C8B-B14F-4D97-AF65-F5344CB8AC3E}">
        <p14:creationId xmlns:p14="http://schemas.microsoft.com/office/powerpoint/2010/main" val="4146956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1805" y="729340"/>
            <a:ext cx="9144000" cy="5562601"/>
          </a:xfrm>
        </p:spPr>
        <p:txBody>
          <a:bodyPr/>
          <a:lstStyle/>
          <a:p>
            <a:pPr>
              <a:lnSpc>
                <a:spcPct val="100000"/>
              </a:lnSpc>
            </a:pPr>
            <a:r>
              <a:rPr lang="en-US" i="1" dirty="0">
                <a:solidFill>
                  <a:srgbClr val="1B00C0"/>
                </a:solidFill>
              </a:rPr>
              <a:t>What actually happened …</a:t>
            </a:r>
          </a:p>
          <a:p>
            <a:pPr>
              <a:lnSpc>
                <a:spcPct val="100000"/>
              </a:lnSpc>
            </a:pPr>
            <a:r>
              <a:rPr lang="en-US" dirty="0"/>
              <a:t>By 9 months in, need for experienced EDA architect was clear </a:t>
            </a:r>
            <a:r>
              <a:rPr lang="en-US" dirty="0">
                <a:sym typeface="Wingdings" panose="05000000000000000000" pitchFamily="2" charset="2"/>
              </a:rPr>
              <a:t> belt-tightening and non-DARPA gift funds allowed EDA veterans to be brought into the project</a:t>
            </a:r>
          </a:p>
          <a:p>
            <a:pPr>
              <a:lnSpc>
                <a:spcPct val="100000"/>
              </a:lnSpc>
            </a:pPr>
            <a:endParaRPr lang="en-US" dirty="0">
              <a:sym typeface="Wingdings" panose="05000000000000000000" pitchFamily="2" charset="2"/>
            </a:endParaRPr>
          </a:p>
          <a:p>
            <a:pPr>
              <a:lnSpc>
                <a:spcPct val="100000"/>
              </a:lnSpc>
            </a:pPr>
            <a:endParaRPr lang="en-US" dirty="0">
              <a:sym typeface="Wingdings" panose="05000000000000000000" pitchFamily="2" charset="2"/>
            </a:endParaRPr>
          </a:p>
          <a:p>
            <a:pPr>
              <a:lnSpc>
                <a:spcPct val="100000"/>
              </a:lnSpc>
            </a:pPr>
            <a:endParaRPr lang="en-US" dirty="0">
              <a:sym typeface="Wingdings" panose="05000000000000000000" pitchFamily="2" charset="2"/>
            </a:endParaRPr>
          </a:p>
          <a:p>
            <a:pPr>
              <a:lnSpc>
                <a:spcPct val="100000"/>
              </a:lnSpc>
              <a:spcBef>
                <a:spcPts val="2400"/>
              </a:spcBef>
            </a:pPr>
            <a:r>
              <a:rPr lang="en-US" dirty="0">
                <a:sym typeface="Wingdings" panose="05000000000000000000" pitchFamily="2" charset="2"/>
              </a:rPr>
              <a:t>Technical leadership and know-how: tool delivery, project management, infrastructure (DB, GUI, build/CI), key engines (STA, RCX)</a:t>
            </a:r>
          </a:p>
          <a:p>
            <a:pPr marL="0" indent="0" algn="ctr">
              <a:lnSpc>
                <a:spcPct val="100000"/>
              </a:lnSpc>
              <a:spcBef>
                <a:spcPts val="1200"/>
              </a:spcBef>
              <a:buNone/>
            </a:pPr>
            <a:r>
              <a:rPr lang="en-US" sz="2600" i="1" dirty="0">
                <a:solidFill>
                  <a:srgbClr val="1B00C0"/>
                </a:solidFill>
                <a:highlight>
                  <a:srgbClr val="FFFF00"/>
                </a:highlight>
              </a:rPr>
              <a:t>Lesson: “We” must include professional</a:t>
            </a:r>
          </a:p>
          <a:p>
            <a:pPr marL="0" indent="0" algn="ctr">
              <a:lnSpc>
                <a:spcPct val="100000"/>
              </a:lnSpc>
              <a:spcBef>
                <a:spcPts val="0"/>
              </a:spcBef>
              <a:buNone/>
            </a:pPr>
            <a:r>
              <a:rPr lang="en-US" sz="2600" i="1" dirty="0">
                <a:solidFill>
                  <a:srgbClr val="1B00C0"/>
                </a:solidFill>
                <a:highlight>
                  <a:srgbClr val="FFFF00"/>
                </a:highlight>
              </a:rPr>
              <a:t>EDA software developers and architects.</a:t>
            </a:r>
          </a:p>
          <a:p>
            <a:pPr>
              <a:lnSpc>
                <a:spcPct val="100000"/>
              </a:lnSpc>
            </a:pPr>
            <a:endParaRPr lang="en-US" sz="2400" dirty="0">
              <a:solidFill>
                <a:srgbClr val="1B00C0"/>
              </a:solidFill>
            </a:endParaRP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113467"/>
            <a:ext cx="9144000" cy="595312"/>
          </a:xfrm>
        </p:spPr>
        <p:txBody>
          <a:bodyPr/>
          <a:lstStyle/>
          <a:p>
            <a:r>
              <a:rPr lang="en-US" sz="3000" dirty="0">
                <a:solidFill>
                  <a:schemeClr val="bg1">
                    <a:lumMod val="65000"/>
                  </a:schemeClr>
                </a:solidFill>
              </a:rPr>
              <a:t>If We Build It, Who Will Come?    </a:t>
            </a:r>
            <a:r>
              <a:rPr lang="en-US" dirty="0">
                <a:solidFill>
                  <a:srgbClr val="1B00C0"/>
                </a:solidFill>
              </a:rPr>
              <a:t>Who is “We”?</a:t>
            </a:r>
            <a:endParaRPr lang="en-US" sz="3000" dirty="0">
              <a:solidFill>
                <a:srgbClr val="1B00C0"/>
              </a:solidFill>
            </a:endParaRPr>
          </a:p>
        </p:txBody>
      </p:sp>
      <p:pic>
        <p:nvPicPr>
          <p:cNvPr id="4" name="Picture 4" descr="Picture 4">
            <a:extLst>
              <a:ext uri="{FF2B5EF4-FFF2-40B4-BE49-F238E27FC236}">
                <a16:creationId xmlns:a16="http://schemas.microsoft.com/office/drawing/2014/main" id="{AD499438-8DBA-4E96-A8BF-7CF5668D787A}"/>
              </a:ext>
            </a:extLst>
          </p:cNvPr>
          <p:cNvPicPr>
            <a:picLocks noChangeAspect="1"/>
          </p:cNvPicPr>
          <p:nvPr/>
        </p:nvPicPr>
        <p:blipFill rotWithShape="1">
          <a:blip r:embed="rId3">
            <a:extLst>
              <a:ext uri="{28A0092B-C50C-407E-A947-70E740481C1C}">
                <a14:useLocalDpi xmlns:a14="http://schemas.microsoft.com/office/drawing/2010/main"/>
              </a:ext>
            </a:extLst>
          </a:blip>
          <a:srcRect t="3011" b="35737"/>
          <a:stretch/>
        </p:blipFill>
        <p:spPr>
          <a:xfrm>
            <a:off x="222244" y="2628899"/>
            <a:ext cx="8699512" cy="1981201"/>
          </a:xfrm>
          <a:prstGeom prst="rect">
            <a:avLst/>
          </a:prstGeom>
          <a:ln w="12700">
            <a:miter lim="400000"/>
          </a:ln>
        </p:spPr>
      </p:pic>
      <p:sp>
        <p:nvSpPr>
          <p:cNvPr id="7" name="Oval 6" descr="Cho Moon">
            <a:extLst>
              <a:ext uri="{FF2B5EF4-FFF2-40B4-BE49-F238E27FC236}">
                <a16:creationId xmlns:a16="http://schemas.microsoft.com/office/drawing/2014/main" id="{94E19008-0BC6-FBBE-A6E1-1BC00FCBE251}"/>
              </a:ext>
            </a:extLst>
          </p:cNvPr>
          <p:cNvSpPr/>
          <p:nvPr/>
        </p:nvSpPr>
        <p:spPr>
          <a:xfrm>
            <a:off x="7656440" y="5418369"/>
            <a:ext cx="1314450" cy="1295400"/>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D4DB2548-C5E2-4D27-6069-54F723B6BFCF}"/>
              </a:ext>
            </a:extLst>
          </p:cNvPr>
          <p:cNvSpPr/>
          <p:nvPr/>
        </p:nvSpPr>
        <p:spPr>
          <a:xfrm>
            <a:off x="8546205" y="6538469"/>
            <a:ext cx="609600" cy="314325"/>
          </a:xfrm>
          <a:custGeom>
            <a:avLst/>
            <a:gdLst>
              <a:gd name="connsiteX0" fmla="*/ 0 w 609600"/>
              <a:gd name="connsiteY0" fmla="*/ 0 h 314325"/>
              <a:gd name="connsiteX1" fmla="*/ 609600 w 609600"/>
              <a:gd name="connsiteY1" fmla="*/ 0 h 314325"/>
              <a:gd name="connsiteX2" fmla="*/ 609600 w 609600"/>
              <a:gd name="connsiteY2" fmla="*/ 314325 h 314325"/>
              <a:gd name="connsiteX3" fmla="*/ 0 w 609600"/>
              <a:gd name="connsiteY3" fmla="*/ 314325 h 314325"/>
              <a:gd name="connsiteX4" fmla="*/ 0 w 609600"/>
              <a:gd name="connsiteY4" fmla="*/ 0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314325">
                <a:moveTo>
                  <a:pt x="0" y="0"/>
                </a:moveTo>
                <a:lnTo>
                  <a:pt x="609600" y="0"/>
                </a:lnTo>
                <a:lnTo>
                  <a:pt x="609600" y="314325"/>
                </a:lnTo>
                <a:lnTo>
                  <a:pt x="0" y="314325"/>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488950">
              <a:lnSpc>
                <a:spcPct val="90000"/>
              </a:lnSpc>
              <a:spcBef>
                <a:spcPct val="0"/>
              </a:spcBef>
              <a:spcAft>
                <a:spcPct val="35000"/>
              </a:spcAft>
              <a:buNone/>
            </a:pPr>
            <a:r>
              <a:rPr lang="en-US" sz="1100" b="1" kern="1200" dirty="0">
                <a:solidFill>
                  <a:srgbClr val="1B00C0"/>
                </a:solidFill>
              </a:rPr>
              <a:t>Cho Moon</a:t>
            </a:r>
          </a:p>
        </p:txBody>
      </p:sp>
    </p:spTree>
    <p:extLst>
      <p:ext uri="{BB962C8B-B14F-4D97-AF65-F5344CB8AC3E}">
        <p14:creationId xmlns:p14="http://schemas.microsoft.com/office/powerpoint/2010/main" val="3760838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fade">
                                      <p:cBhvr>
                                        <p:cTn id="23" dur="500"/>
                                        <p:tgtEl>
                                          <p:spTgt spid="2">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54430" y="76200"/>
            <a:ext cx="9448800" cy="595312"/>
          </a:xfrm>
        </p:spPr>
        <p:txBody>
          <a:bodyPr/>
          <a:lstStyle/>
          <a:p>
            <a:r>
              <a:rPr lang="en-US" dirty="0"/>
              <a:t>Skills and Mindset</a:t>
            </a:r>
          </a:p>
        </p:txBody>
      </p:sp>
      <p:sp>
        <p:nvSpPr>
          <p:cNvPr id="5" name="Content Placeholder 1">
            <a:extLst>
              <a:ext uri="{FF2B5EF4-FFF2-40B4-BE49-F238E27FC236}">
                <a16:creationId xmlns:a16="http://schemas.microsoft.com/office/drawing/2014/main" id="{37FDD50D-F105-4586-AE59-414A7A9BBA21}"/>
              </a:ext>
            </a:extLst>
          </p:cNvPr>
          <p:cNvSpPr>
            <a:spLocks noGrp="1"/>
          </p:cNvSpPr>
          <p:nvPr>
            <p:ph idx="1"/>
          </p:nvPr>
        </p:nvSpPr>
        <p:spPr>
          <a:xfrm>
            <a:off x="11805" y="762000"/>
            <a:ext cx="9144000" cy="2438400"/>
          </a:xfrm>
        </p:spPr>
        <p:txBody>
          <a:bodyPr/>
          <a:lstStyle/>
          <a:p>
            <a:r>
              <a:rPr lang="en-US" dirty="0"/>
              <a:t>Strongest contributors have software skills </a:t>
            </a:r>
            <a:r>
              <a:rPr lang="en-US" b="1" dirty="0">
                <a:solidFill>
                  <a:srgbClr val="FF0000"/>
                </a:solidFill>
              </a:rPr>
              <a:t>and</a:t>
            </a:r>
            <a:r>
              <a:rPr lang="en-US" dirty="0"/>
              <a:t> the right mindset</a:t>
            </a:r>
          </a:p>
          <a:p>
            <a:pPr lvl="1"/>
            <a:r>
              <a:rPr lang="en-US" dirty="0"/>
              <a:t>E.g., undergraduate and graduate students from CS backgrounds, in other countries (!)</a:t>
            </a:r>
          </a:p>
          <a:p>
            <a:pPr lvl="1"/>
            <a:r>
              <a:rPr lang="en-US" dirty="0"/>
              <a:t>Coached by EDA veterans</a:t>
            </a:r>
          </a:p>
          <a:p>
            <a:pPr lvl="1"/>
            <a:r>
              <a:rPr lang="en-US" dirty="0"/>
              <a:t>Obtain thesis topics, publications along the way</a:t>
            </a:r>
          </a:p>
        </p:txBody>
      </p:sp>
      <p:pic>
        <p:nvPicPr>
          <p:cNvPr id="6" name="Picture 5">
            <a:extLst>
              <a:ext uri="{FF2B5EF4-FFF2-40B4-BE49-F238E27FC236}">
                <a16:creationId xmlns:a16="http://schemas.microsoft.com/office/drawing/2014/main" id="{8EDE5591-1783-4AB1-895D-7CF6A5E15C44}"/>
              </a:ext>
            </a:extLst>
          </p:cNvPr>
          <p:cNvPicPr>
            <a:picLocks noChangeAspect="1"/>
          </p:cNvPicPr>
          <p:nvPr/>
        </p:nvPicPr>
        <p:blipFill rotWithShape="1">
          <a:blip r:embed="rId3"/>
          <a:srcRect l="4167" t="23750" r="2709" b="23750"/>
          <a:stretch/>
        </p:blipFill>
        <p:spPr>
          <a:xfrm>
            <a:off x="308650" y="3311106"/>
            <a:ext cx="8515350" cy="3200400"/>
          </a:xfrm>
          <a:prstGeom prst="rect">
            <a:avLst/>
          </a:prstGeom>
          <a:ln w="38100">
            <a:solidFill>
              <a:srgbClr val="FF0000"/>
            </a:solidFill>
          </a:ln>
        </p:spPr>
      </p:pic>
      <p:sp>
        <p:nvSpPr>
          <p:cNvPr id="7" name="TextBox 6">
            <a:extLst>
              <a:ext uri="{FF2B5EF4-FFF2-40B4-BE49-F238E27FC236}">
                <a16:creationId xmlns:a16="http://schemas.microsoft.com/office/drawing/2014/main" id="{0B32A865-1797-461D-8CEE-B6DDE936611B}"/>
              </a:ext>
            </a:extLst>
          </p:cNvPr>
          <p:cNvSpPr txBox="1"/>
          <p:nvPr/>
        </p:nvSpPr>
        <p:spPr>
          <a:xfrm>
            <a:off x="7181334" y="3126051"/>
            <a:ext cx="1620589" cy="338554"/>
          </a:xfrm>
          <a:prstGeom prst="rect">
            <a:avLst/>
          </a:prstGeom>
          <a:solidFill>
            <a:schemeClr val="accent6">
              <a:lumMod val="20000"/>
              <a:lumOff val="80000"/>
            </a:schemeClr>
          </a:solidFill>
        </p:spPr>
        <p:txBody>
          <a:bodyPr wrap="square" rtlCol="0">
            <a:spAutoFit/>
          </a:bodyPr>
          <a:lstStyle/>
          <a:p>
            <a:r>
              <a:rPr lang="en-US" sz="1600" b="1" dirty="0"/>
              <a:t>ICCAD-2020</a:t>
            </a:r>
            <a:endParaRPr lang="en-US" sz="1600" dirty="0"/>
          </a:p>
        </p:txBody>
      </p:sp>
    </p:spTree>
    <p:extLst>
      <p:ext uri="{BB962C8B-B14F-4D97-AF65-F5344CB8AC3E}">
        <p14:creationId xmlns:p14="http://schemas.microsoft.com/office/powerpoint/2010/main" val="2706760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54430" y="76200"/>
            <a:ext cx="9448800" cy="595312"/>
          </a:xfrm>
        </p:spPr>
        <p:txBody>
          <a:bodyPr/>
          <a:lstStyle/>
          <a:p>
            <a:r>
              <a:rPr lang="en-US" dirty="0">
                <a:solidFill>
                  <a:srgbClr val="1B00C0"/>
                </a:solidFill>
              </a:rPr>
              <a:t>“We” </a:t>
            </a:r>
            <a:r>
              <a:rPr lang="en-US" dirty="0">
                <a:solidFill>
                  <a:schemeClr val="tx1"/>
                </a:solidFill>
              </a:rPr>
              <a:t>Must Also Include the Right </a:t>
            </a:r>
            <a:r>
              <a:rPr lang="en-US" dirty="0">
                <a:solidFill>
                  <a:srgbClr val="1B00C0"/>
                </a:solidFill>
              </a:rPr>
              <a:t>Users</a:t>
            </a:r>
          </a:p>
        </p:txBody>
      </p:sp>
      <p:sp>
        <p:nvSpPr>
          <p:cNvPr id="5" name="Content Placeholder 1">
            <a:extLst>
              <a:ext uri="{FF2B5EF4-FFF2-40B4-BE49-F238E27FC236}">
                <a16:creationId xmlns:a16="http://schemas.microsoft.com/office/drawing/2014/main" id="{37FDD50D-F105-4586-AE59-414A7A9BBA21}"/>
              </a:ext>
            </a:extLst>
          </p:cNvPr>
          <p:cNvSpPr>
            <a:spLocks noGrp="1"/>
          </p:cNvSpPr>
          <p:nvPr>
            <p:ph idx="1"/>
          </p:nvPr>
        </p:nvSpPr>
        <p:spPr>
          <a:xfrm>
            <a:off x="11805" y="838200"/>
            <a:ext cx="9144000" cy="2362200"/>
          </a:xfrm>
        </p:spPr>
        <p:txBody>
          <a:bodyPr/>
          <a:lstStyle/>
          <a:p>
            <a:r>
              <a:rPr lang="en-US" dirty="0"/>
              <a:t>Open-source EDA is still EDA</a:t>
            </a:r>
          </a:p>
          <a:p>
            <a:endParaRPr lang="en-US" dirty="0"/>
          </a:p>
          <a:p>
            <a:r>
              <a:rPr lang="en-US" dirty="0"/>
              <a:t>There has never been a successful EDA tool that hasn’t had an amazing AE and power user behind it</a:t>
            </a:r>
          </a:p>
          <a:p>
            <a:pPr lvl="1"/>
            <a:r>
              <a:rPr lang="en-US" i="1" dirty="0"/>
              <a:t>“we’re still in taxicab mode with our key beta customer”</a:t>
            </a:r>
          </a:p>
          <a:p>
            <a:endParaRPr lang="en-US" dirty="0"/>
          </a:p>
          <a:p>
            <a:r>
              <a:rPr lang="en-US" dirty="0"/>
              <a:t>Mainstream tool user attitude: file bug, wait for fix</a:t>
            </a:r>
          </a:p>
          <a:p>
            <a:pPr lvl="1"/>
            <a:r>
              <a:rPr lang="en-US" dirty="0">
                <a:solidFill>
                  <a:srgbClr val="FF0000"/>
                </a:solidFill>
              </a:rPr>
              <a:t>Passive, problem-reporting</a:t>
            </a:r>
          </a:p>
          <a:p>
            <a:r>
              <a:rPr lang="en-US" dirty="0"/>
              <a:t>Power user / AE attitude: find fixes and workarounds, and package these up for R&amp;D (developers)</a:t>
            </a:r>
          </a:p>
          <a:p>
            <a:pPr lvl="1"/>
            <a:r>
              <a:rPr lang="en-US" dirty="0">
                <a:solidFill>
                  <a:srgbClr val="1B00C0"/>
                </a:solidFill>
              </a:rPr>
              <a:t>Active, problem-solving</a:t>
            </a:r>
          </a:p>
          <a:p>
            <a:pPr lvl="1"/>
            <a:r>
              <a:rPr lang="en-US" dirty="0" err="1"/>
              <a:t>OpenROAD</a:t>
            </a:r>
            <a:r>
              <a:rPr lang="en-US" dirty="0"/>
              <a:t> team has a design services / </a:t>
            </a:r>
            <a:r>
              <a:rPr lang="en-US" dirty="0" err="1"/>
              <a:t>tapeout</a:t>
            </a:r>
            <a:r>
              <a:rPr lang="en-US" dirty="0"/>
              <a:t> consultant</a:t>
            </a:r>
          </a:p>
        </p:txBody>
      </p:sp>
    </p:spTree>
    <p:extLst>
      <p:ext uri="{BB962C8B-B14F-4D97-AF65-F5344CB8AC3E}">
        <p14:creationId xmlns:p14="http://schemas.microsoft.com/office/powerpoint/2010/main" val="22379422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500"/>
                                        <p:tgtEl>
                                          <p:spTgt spid="5">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500"/>
                                        <p:tgtEl>
                                          <p:spTgt spid="5">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fade">
                                      <p:cBhvr>
                                        <p:cTn id="31" dur="500"/>
                                        <p:tgtEl>
                                          <p:spTgt spid="5">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fade">
                                      <p:cBhvr>
                                        <p:cTn id="34"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33916" y="759376"/>
            <a:ext cx="9284595" cy="2438400"/>
          </a:xfrm>
        </p:spPr>
        <p:txBody>
          <a:bodyPr/>
          <a:lstStyle/>
          <a:p>
            <a:pPr>
              <a:lnSpc>
                <a:spcPct val="100000"/>
              </a:lnSpc>
            </a:pPr>
            <a:r>
              <a:rPr lang="en-US" sz="2400" b="1" dirty="0"/>
              <a:t>Who will use open-source EDA in the future?</a:t>
            </a:r>
          </a:p>
          <a:p>
            <a:pPr>
              <a:lnSpc>
                <a:spcPct val="100000"/>
              </a:lnSpc>
            </a:pPr>
            <a:r>
              <a:rPr lang="en-US" sz="2400" dirty="0"/>
              <a:t>Original vision: Users will make enhancements, pull requests …</a:t>
            </a:r>
          </a:p>
          <a:p>
            <a:pPr marL="457200" lvl="1" indent="-228600">
              <a:lnSpc>
                <a:spcPct val="100000"/>
              </a:lnSpc>
            </a:pPr>
            <a:r>
              <a:rPr lang="en-US" sz="2000" b="1" dirty="0">
                <a:solidFill>
                  <a:srgbClr val="1B00C0"/>
                </a:solidFill>
              </a:rPr>
              <a:t>What we found: This is a very rare type of user !</a:t>
            </a:r>
          </a:p>
          <a:p>
            <a:pPr marL="690562" lvl="2" indent="-228600">
              <a:lnSpc>
                <a:spcPct val="100000"/>
              </a:lnSpc>
            </a:pPr>
            <a:r>
              <a:rPr lang="en-US" sz="1800" dirty="0"/>
              <a:t>(Greatly outnumbered by the “want poor-man’s </a:t>
            </a:r>
            <a:r>
              <a:rPr lang="en-US" sz="1800" dirty="0" err="1"/>
              <a:t>Innovus</a:t>
            </a:r>
            <a:r>
              <a:rPr lang="en-US" sz="1800" dirty="0"/>
              <a:t>” crowd)</a:t>
            </a:r>
          </a:p>
          <a:p>
            <a:pPr>
              <a:lnSpc>
                <a:spcPct val="100000"/>
              </a:lnSpc>
            </a:pPr>
            <a:r>
              <a:rPr lang="en-US" sz="2400" dirty="0"/>
              <a:t>On the other hand</a:t>
            </a:r>
          </a:p>
          <a:p>
            <a:pPr lvl="1">
              <a:lnSpc>
                <a:spcPct val="100000"/>
              </a:lnSpc>
            </a:pPr>
            <a:r>
              <a:rPr lang="en-US" sz="2000" dirty="0"/>
              <a:t>Good news #1: the Open Hardware community is very engaged and supportive</a:t>
            </a:r>
          </a:p>
          <a:p>
            <a:pPr lvl="1">
              <a:lnSpc>
                <a:spcPct val="100000"/>
              </a:lnSpc>
            </a:pPr>
            <a:r>
              <a:rPr lang="en-US" sz="2000" dirty="0"/>
              <a:t>Good news #2: Academic EDA researchers increasingly see the value of open-source foundations, transparent baselines</a:t>
            </a: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113467"/>
            <a:ext cx="9144000" cy="595312"/>
          </a:xfrm>
        </p:spPr>
        <p:txBody>
          <a:bodyPr/>
          <a:lstStyle/>
          <a:p>
            <a:r>
              <a:rPr lang="en-US" sz="3000" dirty="0">
                <a:solidFill>
                  <a:schemeClr val="bg1">
                    <a:lumMod val="65000"/>
                  </a:schemeClr>
                </a:solidFill>
              </a:rPr>
              <a:t>If We Build It, Who Will Come?    </a:t>
            </a:r>
            <a:r>
              <a:rPr lang="en-US" dirty="0">
                <a:solidFill>
                  <a:srgbClr val="1B00C0"/>
                </a:solidFill>
              </a:rPr>
              <a:t>Who is “Who”?</a:t>
            </a:r>
            <a:endParaRPr lang="en-US" sz="3000" dirty="0">
              <a:solidFill>
                <a:srgbClr val="1B00C0"/>
              </a:solidFill>
            </a:endParaRPr>
          </a:p>
        </p:txBody>
      </p:sp>
      <p:pic>
        <p:nvPicPr>
          <p:cNvPr id="7" name="Picture 6">
            <a:extLst>
              <a:ext uri="{FF2B5EF4-FFF2-40B4-BE49-F238E27FC236}">
                <a16:creationId xmlns:a16="http://schemas.microsoft.com/office/drawing/2014/main" id="{CA8E0372-B4EA-E97D-7A78-9227A4E9849B}"/>
              </a:ext>
            </a:extLst>
          </p:cNvPr>
          <p:cNvPicPr>
            <a:picLocks noChangeAspect="1"/>
          </p:cNvPicPr>
          <p:nvPr/>
        </p:nvPicPr>
        <p:blipFill>
          <a:blip r:embed="rId3"/>
          <a:stretch>
            <a:fillRect/>
          </a:stretch>
        </p:blipFill>
        <p:spPr>
          <a:xfrm>
            <a:off x="221384" y="4419600"/>
            <a:ext cx="2569028" cy="1474841"/>
          </a:xfrm>
          <a:prstGeom prst="rect">
            <a:avLst/>
          </a:prstGeom>
          <a:ln>
            <a:solidFill>
              <a:srgbClr val="FF0000"/>
            </a:solidFill>
          </a:ln>
        </p:spPr>
      </p:pic>
      <p:pic>
        <p:nvPicPr>
          <p:cNvPr id="11" name="Picture 10">
            <a:extLst>
              <a:ext uri="{FF2B5EF4-FFF2-40B4-BE49-F238E27FC236}">
                <a16:creationId xmlns:a16="http://schemas.microsoft.com/office/drawing/2014/main" id="{8EE64C51-FD1E-4DD3-E18F-8CD6845B3CA0}"/>
              </a:ext>
            </a:extLst>
          </p:cNvPr>
          <p:cNvPicPr>
            <a:picLocks noChangeAspect="1"/>
          </p:cNvPicPr>
          <p:nvPr/>
        </p:nvPicPr>
        <p:blipFill>
          <a:blip r:embed="rId4"/>
          <a:stretch>
            <a:fillRect/>
          </a:stretch>
        </p:blipFill>
        <p:spPr>
          <a:xfrm>
            <a:off x="1447799" y="5516109"/>
            <a:ext cx="2574227" cy="1211503"/>
          </a:xfrm>
          <a:prstGeom prst="rect">
            <a:avLst/>
          </a:prstGeom>
          <a:ln>
            <a:solidFill>
              <a:srgbClr val="FF0000"/>
            </a:solidFill>
          </a:ln>
        </p:spPr>
      </p:pic>
      <p:pic>
        <p:nvPicPr>
          <p:cNvPr id="9" name="Picture 8">
            <a:extLst>
              <a:ext uri="{FF2B5EF4-FFF2-40B4-BE49-F238E27FC236}">
                <a16:creationId xmlns:a16="http://schemas.microsoft.com/office/drawing/2014/main" id="{41364633-D5CC-D390-84D3-DFBE41CE7908}"/>
              </a:ext>
            </a:extLst>
          </p:cNvPr>
          <p:cNvPicPr>
            <a:picLocks noChangeAspect="1"/>
          </p:cNvPicPr>
          <p:nvPr/>
        </p:nvPicPr>
        <p:blipFill>
          <a:blip r:embed="rId5"/>
          <a:stretch>
            <a:fillRect/>
          </a:stretch>
        </p:blipFill>
        <p:spPr>
          <a:xfrm>
            <a:off x="3886200" y="4456617"/>
            <a:ext cx="2783110" cy="1896802"/>
          </a:xfrm>
          <a:prstGeom prst="rect">
            <a:avLst/>
          </a:prstGeom>
          <a:ln>
            <a:solidFill>
              <a:srgbClr val="FF0000"/>
            </a:solidFill>
          </a:ln>
        </p:spPr>
      </p:pic>
      <p:pic>
        <p:nvPicPr>
          <p:cNvPr id="13" name="Picture 12">
            <a:extLst>
              <a:ext uri="{FF2B5EF4-FFF2-40B4-BE49-F238E27FC236}">
                <a16:creationId xmlns:a16="http://schemas.microsoft.com/office/drawing/2014/main" id="{27A409B9-7A0B-E29C-44A8-996EE7407119}"/>
              </a:ext>
            </a:extLst>
          </p:cNvPr>
          <p:cNvPicPr>
            <a:picLocks noChangeAspect="1"/>
          </p:cNvPicPr>
          <p:nvPr/>
        </p:nvPicPr>
        <p:blipFill>
          <a:blip r:embed="rId6"/>
          <a:stretch>
            <a:fillRect/>
          </a:stretch>
        </p:blipFill>
        <p:spPr>
          <a:xfrm>
            <a:off x="6096000" y="5299168"/>
            <a:ext cx="2438400" cy="1211503"/>
          </a:xfrm>
          <a:prstGeom prst="rect">
            <a:avLst/>
          </a:prstGeom>
          <a:ln>
            <a:solidFill>
              <a:srgbClr val="FF0000"/>
            </a:solidFill>
          </a:ln>
        </p:spPr>
      </p:pic>
    </p:spTree>
    <p:extLst>
      <p:ext uri="{BB962C8B-B14F-4D97-AF65-F5344CB8AC3E}">
        <p14:creationId xmlns:p14="http://schemas.microsoft.com/office/powerpoint/2010/main" val="2968110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fade">
                                      <p:cBhvr>
                                        <p:cTn id="23" dur="500"/>
                                        <p:tgtEl>
                                          <p:spTgt spid="2">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500"/>
                                        <p:tgtEl>
                                          <p:spTgt spid="2">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2" name="Title 1">
            <a:extLst>
              <a:ext uri="{FF2B5EF4-FFF2-40B4-BE49-F238E27FC236}">
                <a16:creationId xmlns:a16="http://schemas.microsoft.com/office/drawing/2014/main" id="{C31D2D8D-6F0F-B548-A056-C5A3360925B4}"/>
              </a:ext>
            </a:extLst>
          </p:cNvPr>
          <p:cNvSpPr>
            <a:spLocks noGrp="1"/>
          </p:cNvSpPr>
          <p:nvPr>
            <p:ph type="title"/>
          </p:nvPr>
        </p:nvSpPr>
        <p:spPr>
          <a:xfrm>
            <a:off x="164432" y="76200"/>
            <a:ext cx="8686800" cy="685800"/>
          </a:xfrm>
        </p:spPr>
        <p:txBody>
          <a:bodyPr/>
          <a:lstStyle/>
          <a:p>
            <a:r>
              <a:rPr lang="en-US" dirty="0">
                <a:solidFill>
                  <a:srgbClr val="254061"/>
                </a:solidFill>
              </a:rPr>
              <a:t>“Not Research As Usual”</a:t>
            </a:r>
            <a:endParaRPr lang="en-US" dirty="0"/>
          </a:p>
        </p:txBody>
      </p:sp>
      <p:sp>
        <p:nvSpPr>
          <p:cNvPr id="347" name="Google Shape;347;p7"/>
          <p:cNvSpPr txBox="1">
            <a:spLocks noGrp="1"/>
          </p:cNvSpPr>
          <p:nvPr>
            <p:ph idx="1"/>
          </p:nvPr>
        </p:nvSpPr>
        <p:spPr>
          <a:xfrm>
            <a:off x="0" y="764058"/>
            <a:ext cx="8851232" cy="5486400"/>
          </a:xfrm>
          <a:prstGeom prst="rect">
            <a:avLst/>
          </a:prstGeom>
          <a:noFill/>
          <a:ln>
            <a:noFill/>
          </a:ln>
        </p:spPr>
        <p:txBody>
          <a:bodyPr spcFirstLastPara="1" vert="horz" wrap="square" lIns="68569" tIns="34275" rIns="68569" bIns="34275" rtlCol="0" anchor="t" anchorCtr="0">
            <a:noAutofit/>
          </a:bodyPr>
          <a:lstStyle/>
          <a:p>
            <a:pPr marL="228600" indent="-228600">
              <a:buSzPct val="100000"/>
            </a:pPr>
            <a:r>
              <a:rPr lang="en-US" sz="2000" dirty="0"/>
              <a:t>An </a:t>
            </a:r>
            <a:r>
              <a:rPr lang="en-US" sz="2000" b="1" dirty="0"/>
              <a:t>academic</a:t>
            </a:r>
            <a:r>
              <a:rPr lang="en-US" sz="2000" dirty="0"/>
              <a:t> research project, delivering </a:t>
            </a:r>
            <a:r>
              <a:rPr lang="en-US" sz="2000" b="1" dirty="0" err="1"/>
              <a:t>tapeout</a:t>
            </a:r>
            <a:r>
              <a:rPr lang="en-US" sz="2000" b="1" dirty="0"/>
              <a:t>-clean</a:t>
            </a:r>
            <a:r>
              <a:rPr lang="en-US" sz="2000" dirty="0"/>
              <a:t> layout generation for </a:t>
            </a:r>
            <a:r>
              <a:rPr lang="en-US" sz="2000" b="1" dirty="0"/>
              <a:t>commercia</a:t>
            </a:r>
            <a:r>
              <a:rPr lang="en-US" sz="2000" dirty="0"/>
              <a:t>l </a:t>
            </a:r>
            <a:r>
              <a:rPr lang="en-US" sz="2000" dirty="0" err="1"/>
              <a:t>FinFET</a:t>
            </a:r>
            <a:r>
              <a:rPr lang="en-US" sz="2000" dirty="0"/>
              <a:t> nodes in </a:t>
            </a:r>
            <a:r>
              <a:rPr lang="en-US" sz="2000" b="1" dirty="0"/>
              <a:t>permissive open source</a:t>
            </a:r>
            <a:r>
              <a:rPr lang="en-US" sz="2000" dirty="0"/>
              <a:t>, per </a:t>
            </a:r>
            <a:r>
              <a:rPr lang="en-US" sz="2000" b="1" dirty="0"/>
              <a:t>contract</a:t>
            </a:r>
            <a:r>
              <a:rPr lang="en-US" sz="2000" dirty="0"/>
              <a:t> with the U.S. Government</a:t>
            </a:r>
            <a:endParaRPr lang="en-US" sz="2000" dirty="0">
              <a:sym typeface="Wingdings" panose="05000000000000000000" pitchFamily="2" charset="2"/>
            </a:endParaRPr>
          </a:p>
          <a:p>
            <a:pPr marL="228600" indent="-228600">
              <a:buSzPct val="100000"/>
            </a:pPr>
            <a:endParaRPr lang="en-US" sz="2000" dirty="0">
              <a:sym typeface="Wingdings" panose="05000000000000000000" pitchFamily="2" charset="2"/>
            </a:endParaRPr>
          </a:p>
          <a:p>
            <a:pPr marL="228600" indent="-228600">
              <a:buSzPct val="100000"/>
            </a:pPr>
            <a:r>
              <a:rPr lang="en-US" sz="2000" dirty="0">
                <a:sym typeface="Wingdings" panose="05000000000000000000" pitchFamily="2" charset="2"/>
              </a:rPr>
              <a:t> </a:t>
            </a:r>
            <a:r>
              <a:rPr lang="en-US" sz="2000" dirty="0">
                <a:sym typeface="Wingdings" panose="05000000000000000000" pitchFamily="2" charset="2"/>
                <a:hlinkClick r:id="rId3"/>
              </a:rPr>
              <a:t>expectations</a:t>
            </a:r>
            <a:r>
              <a:rPr lang="en-US" sz="2000" dirty="0">
                <a:sym typeface="Wingdings" panose="05000000000000000000" pitchFamily="2" charset="2"/>
              </a:rPr>
              <a:t>, </a:t>
            </a:r>
            <a:r>
              <a:rPr lang="en-US" sz="2000" dirty="0">
                <a:sym typeface="Wingdings" panose="05000000000000000000" pitchFamily="2" charset="2"/>
                <a:hlinkClick r:id="rId4"/>
              </a:rPr>
              <a:t>names</a:t>
            </a:r>
            <a:r>
              <a:rPr lang="en-US" sz="2000" dirty="0">
                <a:sym typeface="Wingdings" panose="05000000000000000000" pitchFamily="2" charset="2"/>
              </a:rPr>
              <a:t>, </a:t>
            </a:r>
            <a:r>
              <a:rPr lang="en-US" sz="2000" dirty="0">
                <a:sym typeface="Wingdings" panose="05000000000000000000" pitchFamily="2" charset="2"/>
                <a:hlinkClick r:id="rId5"/>
              </a:rPr>
              <a:t>“signoff”</a:t>
            </a:r>
            <a:r>
              <a:rPr lang="en-US" sz="2000" dirty="0">
                <a:sym typeface="Wingdings" panose="05000000000000000000" pitchFamily="2" charset="2"/>
              </a:rPr>
              <a:t>, …</a:t>
            </a:r>
          </a:p>
          <a:p>
            <a:pPr marL="0" indent="0">
              <a:buSzPct val="100000"/>
              <a:buNone/>
            </a:pPr>
            <a:endParaRPr lang="en-US" sz="2000" b="1" dirty="0">
              <a:solidFill>
                <a:srgbClr val="FF0000"/>
              </a:solidFill>
              <a:sym typeface="Wingdings" panose="05000000000000000000" pitchFamily="2" charset="2"/>
            </a:endParaRPr>
          </a:p>
          <a:p>
            <a:pPr marL="228600" indent="-228600">
              <a:buSzPct val="100000"/>
            </a:pPr>
            <a:r>
              <a:rPr lang="en-US" sz="2000" b="1" dirty="0">
                <a:solidFill>
                  <a:srgbClr val="FF0000"/>
                </a:solidFill>
                <a:sym typeface="Wingdings" panose="05000000000000000000" pitchFamily="2" charset="2"/>
              </a:rPr>
              <a:t>“Not Research As Usual”</a:t>
            </a:r>
            <a:endParaRPr lang="en-US" sz="2000" b="1" dirty="0">
              <a:solidFill>
                <a:srgbClr val="FF0000"/>
              </a:solidFill>
            </a:endParaRPr>
          </a:p>
        </p:txBody>
      </p:sp>
      <p:pic>
        <p:nvPicPr>
          <p:cNvPr id="8" name="Picture 7">
            <a:extLst>
              <a:ext uri="{FF2B5EF4-FFF2-40B4-BE49-F238E27FC236}">
                <a16:creationId xmlns:a16="http://schemas.microsoft.com/office/drawing/2014/main" id="{A7C80CBA-EB75-415D-A49B-573F3C2C5ECB}"/>
              </a:ext>
            </a:extLst>
          </p:cNvPr>
          <p:cNvPicPr>
            <a:picLocks noChangeAspect="1"/>
          </p:cNvPicPr>
          <p:nvPr/>
        </p:nvPicPr>
        <p:blipFill>
          <a:blip r:embed="rId6"/>
          <a:stretch>
            <a:fillRect/>
          </a:stretch>
        </p:blipFill>
        <p:spPr>
          <a:xfrm>
            <a:off x="4807808" y="1608729"/>
            <a:ext cx="3993682" cy="492868"/>
          </a:xfrm>
          <a:prstGeom prst="rect">
            <a:avLst/>
          </a:prstGeom>
          <a:ln w="38100">
            <a:solidFill>
              <a:srgbClr val="FF0000"/>
            </a:solidFill>
          </a:ln>
        </p:spPr>
      </p:pic>
      <p:pic>
        <p:nvPicPr>
          <p:cNvPr id="10" name="Picture 9">
            <a:extLst>
              <a:ext uri="{FF2B5EF4-FFF2-40B4-BE49-F238E27FC236}">
                <a16:creationId xmlns:a16="http://schemas.microsoft.com/office/drawing/2014/main" id="{C5049581-05B7-43E5-829A-9E056D5D7DC3}"/>
              </a:ext>
            </a:extLst>
          </p:cNvPr>
          <p:cNvPicPr>
            <a:picLocks noChangeAspect="1"/>
          </p:cNvPicPr>
          <p:nvPr/>
        </p:nvPicPr>
        <p:blipFill>
          <a:blip r:embed="rId7"/>
          <a:stretch>
            <a:fillRect/>
          </a:stretch>
        </p:blipFill>
        <p:spPr>
          <a:xfrm>
            <a:off x="4507566" y="2280631"/>
            <a:ext cx="4293924" cy="492868"/>
          </a:xfrm>
          <a:prstGeom prst="rect">
            <a:avLst/>
          </a:prstGeom>
          <a:ln w="38100">
            <a:solidFill>
              <a:srgbClr val="FF0000"/>
            </a:solidFill>
          </a:ln>
        </p:spPr>
      </p:pic>
      <p:pic>
        <p:nvPicPr>
          <p:cNvPr id="12" name="Picture 11">
            <a:extLst>
              <a:ext uri="{FF2B5EF4-FFF2-40B4-BE49-F238E27FC236}">
                <a16:creationId xmlns:a16="http://schemas.microsoft.com/office/drawing/2014/main" id="{676B000F-733A-4D65-A2D0-35C31F718387}"/>
              </a:ext>
            </a:extLst>
          </p:cNvPr>
          <p:cNvPicPr>
            <a:picLocks noChangeAspect="1"/>
          </p:cNvPicPr>
          <p:nvPr/>
        </p:nvPicPr>
        <p:blipFill>
          <a:blip r:embed="rId8"/>
          <a:stretch>
            <a:fillRect/>
          </a:stretch>
        </p:blipFill>
        <p:spPr>
          <a:xfrm>
            <a:off x="4266810" y="2958559"/>
            <a:ext cx="4584422" cy="685800"/>
          </a:xfrm>
          <a:prstGeom prst="rect">
            <a:avLst/>
          </a:prstGeom>
          <a:ln w="38100">
            <a:solidFill>
              <a:srgbClr val="FF0000"/>
            </a:solidFill>
          </a:ln>
        </p:spPr>
      </p:pic>
      <p:pic>
        <p:nvPicPr>
          <p:cNvPr id="3" name="Picture 2">
            <a:extLst>
              <a:ext uri="{FF2B5EF4-FFF2-40B4-BE49-F238E27FC236}">
                <a16:creationId xmlns:a16="http://schemas.microsoft.com/office/drawing/2014/main" id="{0D5E8D26-3790-B9BB-6D60-8DD0A0F5789F}"/>
              </a:ext>
            </a:extLst>
          </p:cNvPr>
          <p:cNvPicPr>
            <a:picLocks noChangeAspect="1"/>
          </p:cNvPicPr>
          <p:nvPr/>
        </p:nvPicPr>
        <p:blipFill>
          <a:blip r:embed="rId9"/>
          <a:stretch>
            <a:fillRect/>
          </a:stretch>
        </p:blipFill>
        <p:spPr>
          <a:xfrm>
            <a:off x="164432" y="3407229"/>
            <a:ext cx="3017319" cy="1715251"/>
          </a:xfrm>
          <a:prstGeom prst="rect">
            <a:avLst/>
          </a:prstGeom>
        </p:spPr>
      </p:pic>
      <p:pic>
        <p:nvPicPr>
          <p:cNvPr id="4" name="Picture 3">
            <a:extLst>
              <a:ext uri="{FF2B5EF4-FFF2-40B4-BE49-F238E27FC236}">
                <a16:creationId xmlns:a16="http://schemas.microsoft.com/office/drawing/2014/main" id="{E0857839-4AC8-3D64-FD7A-735ACC205BE6}"/>
              </a:ext>
            </a:extLst>
          </p:cNvPr>
          <p:cNvPicPr>
            <a:picLocks noChangeAspect="1"/>
          </p:cNvPicPr>
          <p:nvPr/>
        </p:nvPicPr>
        <p:blipFill>
          <a:blip r:embed="rId10"/>
          <a:stretch>
            <a:fillRect/>
          </a:stretch>
        </p:blipFill>
        <p:spPr>
          <a:xfrm>
            <a:off x="3418116" y="3774490"/>
            <a:ext cx="5334000" cy="3019879"/>
          </a:xfrm>
          <a:prstGeom prst="rect">
            <a:avLst/>
          </a:prstGeom>
          <a:ln w="38100">
            <a:solidFill>
              <a:srgbClr val="FF0000"/>
            </a:solidFill>
          </a:ln>
        </p:spPr>
      </p:pic>
      <p:sp>
        <p:nvSpPr>
          <p:cNvPr id="7" name="TextBox 6">
            <a:extLst>
              <a:ext uri="{FF2B5EF4-FFF2-40B4-BE49-F238E27FC236}">
                <a16:creationId xmlns:a16="http://schemas.microsoft.com/office/drawing/2014/main" id="{D54B0018-B2E4-81F3-3FF6-0A94F31FF98A}"/>
              </a:ext>
            </a:extLst>
          </p:cNvPr>
          <p:cNvSpPr txBox="1"/>
          <p:nvPr/>
        </p:nvSpPr>
        <p:spPr>
          <a:xfrm>
            <a:off x="179271" y="5538874"/>
            <a:ext cx="3037116" cy="369332"/>
          </a:xfrm>
          <a:prstGeom prst="rect">
            <a:avLst/>
          </a:prstGeom>
          <a:solidFill>
            <a:schemeClr val="accent6">
              <a:lumMod val="20000"/>
              <a:lumOff val="80000"/>
            </a:schemeClr>
          </a:solidFill>
          <a:ln w="28575">
            <a:solidFill>
              <a:srgbClr val="FF0000"/>
            </a:solidFill>
          </a:ln>
        </p:spPr>
        <p:txBody>
          <a:bodyPr wrap="square" rtlCol="0">
            <a:spAutoFit/>
          </a:bodyPr>
          <a:lstStyle/>
          <a:p>
            <a:r>
              <a:rPr lang="en-US" dirty="0"/>
              <a:t>First ERI Summit, July 2018</a:t>
            </a:r>
          </a:p>
        </p:txBody>
      </p:sp>
    </p:spTree>
    <p:extLst>
      <p:ext uri="{BB962C8B-B14F-4D97-AF65-F5344CB8AC3E}">
        <p14:creationId xmlns:p14="http://schemas.microsoft.com/office/powerpoint/2010/main" val="3712935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b="1" dirty="0">
                <a:solidFill>
                  <a:srgbClr val="254061"/>
                </a:solidFill>
              </a:rPr>
              <a:t>Agenda</a:t>
            </a:r>
            <a:endParaRPr lang="en-US" sz="2400" dirty="0"/>
          </a:p>
        </p:txBody>
      </p:sp>
      <p:sp>
        <p:nvSpPr>
          <p:cNvPr id="7" name="Google Shape;347;p7">
            <a:extLst>
              <a:ext uri="{FF2B5EF4-FFF2-40B4-BE49-F238E27FC236}">
                <a16:creationId xmlns:a16="http://schemas.microsoft.com/office/drawing/2014/main" id="{CC4F269E-CF9A-49AA-98E2-12D4E2C85E8A}"/>
              </a:ext>
            </a:extLst>
          </p:cNvPr>
          <p:cNvSpPr txBox="1">
            <a:spLocks/>
          </p:cNvSpPr>
          <p:nvPr/>
        </p:nvSpPr>
        <p:spPr>
          <a:xfrm>
            <a:off x="135639" y="1046502"/>
            <a:ext cx="8864416" cy="4765964"/>
          </a:xfrm>
          <a:prstGeom prst="rect">
            <a:avLst/>
          </a:prstGeom>
          <a:noFill/>
          <a:ln>
            <a:noFill/>
          </a:ln>
        </p:spPr>
        <p:txBody>
          <a:bodyPr spcFirstLastPara="1" vert="horz" wrap="square" lIns="91425" tIns="45700" rIns="91425" bIns="45700" rtlCol="0" anchor="t" anchorCtr="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indent="-295275"/>
            <a:r>
              <a:rPr lang="en-US" sz="2400" b="1" dirty="0">
                <a:solidFill>
                  <a:srgbClr val="FF0000"/>
                </a:solidFill>
              </a:rPr>
              <a:t>What is </a:t>
            </a:r>
            <a:r>
              <a:rPr lang="en-US" sz="2400" b="1" dirty="0" err="1">
                <a:solidFill>
                  <a:srgbClr val="FF0000"/>
                </a:solidFill>
              </a:rPr>
              <a:t>OpenROAD</a:t>
            </a:r>
            <a:r>
              <a:rPr lang="en-US" sz="2400" b="1" dirty="0">
                <a:solidFill>
                  <a:srgbClr val="FF0000"/>
                </a:solidFill>
              </a:rPr>
              <a:t> ?</a:t>
            </a:r>
          </a:p>
          <a:p>
            <a:pPr marL="346075" indent="-295275"/>
            <a:endParaRPr lang="en-US" sz="2400" b="1" dirty="0">
              <a:solidFill>
                <a:srgbClr val="FF0000"/>
              </a:solidFill>
            </a:endParaRPr>
          </a:p>
          <a:p>
            <a:pPr marL="346075" indent="-295275"/>
            <a:r>
              <a:rPr lang="en-US" sz="2400" b="1" dirty="0"/>
              <a:t>How did we get here ?   (The Journey)</a:t>
            </a:r>
          </a:p>
          <a:p>
            <a:pPr marL="346075" indent="-295275"/>
            <a:endParaRPr lang="en-US" sz="2400" b="1" dirty="0"/>
          </a:p>
          <a:p>
            <a:pPr marL="346075" indent="-295275"/>
            <a:r>
              <a:rPr lang="en-US" sz="2400" b="1" dirty="0"/>
              <a:t>Where are we going ?  (The Roadmap)</a:t>
            </a:r>
          </a:p>
          <a:p>
            <a:pPr marL="230186" indent="-52386">
              <a:lnSpc>
                <a:spcPct val="85000"/>
              </a:lnSpc>
              <a:spcBef>
                <a:spcPts val="1000"/>
              </a:spcBef>
              <a:buSzPts val="2800"/>
              <a:buFont typeface="Arial"/>
              <a:buNone/>
            </a:pPr>
            <a:endParaRPr lang="en-US" sz="2000" dirty="0"/>
          </a:p>
        </p:txBody>
      </p:sp>
    </p:spTree>
    <p:extLst>
      <p:ext uri="{BB962C8B-B14F-4D97-AF65-F5344CB8AC3E}">
        <p14:creationId xmlns:p14="http://schemas.microsoft.com/office/powerpoint/2010/main" val="20701683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2" name="Google Shape;292;p19"/>
          <p:cNvSpPr txBox="1">
            <a:spLocks noGrp="1"/>
          </p:cNvSpPr>
          <p:nvPr>
            <p:ph idx="1"/>
          </p:nvPr>
        </p:nvSpPr>
        <p:spPr>
          <a:xfrm>
            <a:off x="171450" y="838200"/>
            <a:ext cx="8836025" cy="5943600"/>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a:buClr>
                <a:srgbClr val="FF0000"/>
              </a:buClr>
              <a:buSzPct val="100000"/>
            </a:pPr>
            <a:r>
              <a:rPr lang="en-US" sz="2400" b="1" dirty="0"/>
              <a:t>Help with curriculum development, sharing, mentoring !</a:t>
            </a:r>
          </a:p>
        </p:txBody>
      </p:sp>
      <p:sp>
        <p:nvSpPr>
          <p:cNvPr id="291" name="Google Shape;291;p19"/>
          <p:cNvSpPr txBox="1">
            <a:spLocks noGrp="1"/>
          </p:cNvSpPr>
          <p:nvPr>
            <p:ph type="title"/>
          </p:nvPr>
        </p:nvSpPr>
        <p:spPr>
          <a:xfrm>
            <a:off x="130001" y="31750"/>
            <a:ext cx="8836024" cy="595312"/>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r>
              <a:rPr lang="en-US" dirty="0"/>
              <a:t>And More Dimensions: The Next Generation</a:t>
            </a:r>
            <a:endParaRPr dirty="0"/>
          </a:p>
        </p:txBody>
      </p:sp>
      <p:grpSp>
        <p:nvGrpSpPr>
          <p:cNvPr id="293" name="Google Shape;293;p19"/>
          <p:cNvGrpSpPr>
            <a:grpSpLocks noChangeAspect="1"/>
          </p:cNvGrpSpPr>
          <p:nvPr/>
        </p:nvGrpSpPr>
        <p:grpSpPr>
          <a:xfrm>
            <a:off x="60536" y="4724400"/>
            <a:ext cx="4274885" cy="1752600"/>
            <a:chOff x="4430617" y="2821155"/>
            <a:chExt cx="4321352" cy="1771650"/>
          </a:xfrm>
        </p:grpSpPr>
        <p:pic>
          <p:nvPicPr>
            <p:cNvPr id="294" name="Google Shape;294;p19"/>
            <p:cNvPicPr preferRelativeResize="0"/>
            <p:nvPr/>
          </p:nvPicPr>
          <p:blipFill rotWithShape="1">
            <a:blip r:embed="rId3">
              <a:alphaModFix/>
            </a:blip>
            <a:srcRect/>
            <a:stretch/>
          </p:blipFill>
          <p:spPr>
            <a:xfrm>
              <a:off x="7281409" y="2821155"/>
              <a:ext cx="1470560" cy="1771650"/>
            </a:xfrm>
            <a:prstGeom prst="rect">
              <a:avLst/>
            </a:prstGeom>
            <a:noFill/>
            <a:ln>
              <a:solidFill>
                <a:srgbClr val="FF0000"/>
              </a:solidFill>
            </a:ln>
          </p:spPr>
        </p:pic>
        <p:pic>
          <p:nvPicPr>
            <p:cNvPr id="295" name="Google Shape;295;p19"/>
            <p:cNvPicPr preferRelativeResize="0"/>
            <p:nvPr/>
          </p:nvPicPr>
          <p:blipFill rotWithShape="1">
            <a:blip r:embed="rId4">
              <a:alphaModFix/>
            </a:blip>
            <a:srcRect/>
            <a:stretch/>
          </p:blipFill>
          <p:spPr>
            <a:xfrm>
              <a:off x="4430617" y="3114049"/>
              <a:ext cx="2628900" cy="1478756"/>
            </a:xfrm>
            <a:prstGeom prst="rect">
              <a:avLst/>
            </a:prstGeom>
            <a:noFill/>
            <a:ln>
              <a:solidFill>
                <a:srgbClr val="FF0000"/>
              </a:solidFill>
            </a:ln>
          </p:spPr>
        </p:pic>
      </p:grpSp>
      <p:pic>
        <p:nvPicPr>
          <p:cNvPr id="296" name="Google Shape;296;p19"/>
          <p:cNvPicPr preferRelativeResize="0">
            <a:picLocks noChangeAspect="1"/>
          </p:cNvPicPr>
          <p:nvPr/>
        </p:nvPicPr>
        <p:blipFill rotWithShape="1">
          <a:blip r:embed="rId5">
            <a:alphaModFix/>
          </a:blip>
          <a:srcRect/>
          <a:stretch/>
        </p:blipFill>
        <p:spPr>
          <a:xfrm>
            <a:off x="60536" y="1388981"/>
            <a:ext cx="3102734" cy="1654971"/>
          </a:xfrm>
          <a:prstGeom prst="rect">
            <a:avLst/>
          </a:prstGeom>
          <a:noFill/>
          <a:ln>
            <a:solidFill>
              <a:srgbClr val="FF0000"/>
            </a:solidFill>
          </a:ln>
        </p:spPr>
      </p:pic>
      <p:pic>
        <p:nvPicPr>
          <p:cNvPr id="4" name="Picture 3" descr="A person standing in front of a sign&#10;&#10;Description automatically generated">
            <a:extLst>
              <a:ext uri="{FF2B5EF4-FFF2-40B4-BE49-F238E27FC236}">
                <a16:creationId xmlns:a16="http://schemas.microsoft.com/office/drawing/2014/main" id="{D4DD9DA5-FCEB-9216-5569-B32B6C33CFC0}"/>
              </a:ext>
            </a:extLst>
          </p:cNvPr>
          <p:cNvPicPr>
            <a:picLocks noChangeAspect="1"/>
          </p:cNvPicPr>
          <p:nvPr/>
        </p:nvPicPr>
        <p:blipFill rotWithShape="1">
          <a:blip r:embed="rId6"/>
          <a:srcRect l="9274" t="4987" r="22890" b="23376"/>
          <a:stretch/>
        </p:blipFill>
        <p:spPr>
          <a:xfrm>
            <a:off x="7178675" y="1375534"/>
            <a:ext cx="1828800" cy="1447800"/>
          </a:xfrm>
          <a:prstGeom prst="rect">
            <a:avLst/>
          </a:prstGeom>
          <a:ln>
            <a:solidFill>
              <a:srgbClr val="FF0000"/>
            </a:solidFill>
          </a:ln>
        </p:spPr>
      </p:pic>
      <p:pic>
        <p:nvPicPr>
          <p:cNvPr id="13" name="Picture 12">
            <a:extLst>
              <a:ext uri="{FF2B5EF4-FFF2-40B4-BE49-F238E27FC236}">
                <a16:creationId xmlns:a16="http://schemas.microsoft.com/office/drawing/2014/main" id="{0821643F-F187-4E3D-5EE0-8FD4B7F87F31}"/>
              </a:ext>
            </a:extLst>
          </p:cNvPr>
          <p:cNvPicPr>
            <a:picLocks noChangeAspect="1"/>
          </p:cNvPicPr>
          <p:nvPr/>
        </p:nvPicPr>
        <p:blipFill>
          <a:blip r:embed="rId7"/>
          <a:stretch>
            <a:fillRect/>
          </a:stretch>
        </p:blipFill>
        <p:spPr>
          <a:xfrm>
            <a:off x="5321125" y="4077567"/>
            <a:ext cx="3762339" cy="2399433"/>
          </a:xfrm>
          <a:prstGeom prst="rect">
            <a:avLst/>
          </a:prstGeom>
          <a:ln>
            <a:solidFill>
              <a:srgbClr val="FF0000"/>
            </a:solidFill>
          </a:ln>
        </p:spPr>
      </p:pic>
      <p:pic>
        <p:nvPicPr>
          <p:cNvPr id="14" name="Picture 13">
            <a:extLst>
              <a:ext uri="{FF2B5EF4-FFF2-40B4-BE49-F238E27FC236}">
                <a16:creationId xmlns:a16="http://schemas.microsoft.com/office/drawing/2014/main" id="{897801B8-7F02-A04D-6BD5-3957DF47E509}"/>
              </a:ext>
            </a:extLst>
          </p:cNvPr>
          <p:cNvPicPr>
            <a:picLocks noChangeAspect="1"/>
          </p:cNvPicPr>
          <p:nvPr/>
        </p:nvPicPr>
        <p:blipFill>
          <a:blip r:embed="rId8">
            <a:alphaModFix amt="64000"/>
          </a:blip>
          <a:stretch>
            <a:fillRect/>
          </a:stretch>
        </p:blipFill>
        <p:spPr>
          <a:xfrm>
            <a:off x="1814023" y="3200400"/>
            <a:ext cx="1694289" cy="1033322"/>
          </a:xfrm>
          <a:prstGeom prst="rect">
            <a:avLst/>
          </a:prstGeom>
        </p:spPr>
      </p:pic>
      <p:pic>
        <p:nvPicPr>
          <p:cNvPr id="15" name="Picture 14">
            <a:extLst>
              <a:ext uri="{FF2B5EF4-FFF2-40B4-BE49-F238E27FC236}">
                <a16:creationId xmlns:a16="http://schemas.microsoft.com/office/drawing/2014/main" id="{144EB2FE-ACEA-950F-10AC-438190B0543E}"/>
              </a:ext>
            </a:extLst>
          </p:cNvPr>
          <p:cNvPicPr>
            <a:picLocks noChangeAspect="1"/>
          </p:cNvPicPr>
          <p:nvPr/>
        </p:nvPicPr>
        <p:blipFill>
          <a:blip r:embed="rId9"/>
          <a:stretch>
            <a:fillRect/>
          </a:stretch>
        </p:blipFill>
        <p:spPr>
          <a:xfrm>
            <a:off x="4460702" y="1981200"/>
            <a:ext cx="2349661" cy="1571395"/>
          </a:xfrm>
          <a:prstGeom prst="rect">
            <a:avLst/>
          </a:prstGeom>
        </p:spPr>
      </p:pic>
      <p:sp>
        <p:nvSpPr>
          <p:cNvPr id="16" name="TextBox 15">
            <a:extLst>
              <a:ext uri="{FF2B5EF4-FFF2-40B4-BE49-F238E27FC236}">
                <a16:creationId xmlns:a16="http://schemas.microsoft.com/office/drawing/2014/main" id="{152797EE-1803-4B49-E63D-7A2D4F3ACFBF}"/>
              </a:ext>
            </a:extLst>
          </p:cNvPr>
          <p:cNvSpPr txBox="1"/>
          <p:nvPr/>
        </p:nvSpPr>
        <p:spPr>
          <a:xfrm>
            <a:off x="3564448" y="3209365"/>
            <a:ext cx="1042420" cy="400110"/>
          </a:xfrm>
          <a:prstGeom prst="rect">
            <a:avLst/>
          </a:prstGeom>
          <a:noFill/>
        </p:spPr>
        <p:txBody>
          <a:bodyPr wrap="square" rtlCol="0">
            <a:spAutoFit/>
          </a:bodyPr>
          <a:lstStyle/>
          <a:p>
            <a:r>
              <a:rPr lang="en-US" sz="2000" dirty="0"/>
              <a:t>before</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500"/>
                                        <p:tgtEl>
                                          <p:spTgt spid="29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293"/>
                                        </p:tgtEl>
                                        <p:attrNameLst>
                                          <p:attrName>style.visibility</p:attrName>
                                        </p:attrNameLst>
                                      </p:cBhvr>
                                      <p:to>
                                        <p:strVal val="visible"/>
                                      </p:to>
                                    </p:set>
                                    <p:animEffect transition="in" filter="fade">
                                      <p:cBhvr>
                                        <p:cTn id="16" dur="5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3" name="Google Shape;303;p20"/>
          <p:cNvSpPr txBox="1">
            <a:spLocks noGrp="1"/>
          </p:cNvSpPr>
          <p:nvPr>
            <p:ph idx="1"/>
          </p:nvPr>
        </p:nvSpPr>
        <p:spPr>
          <a:xfrm>
            <a:off x="70155" y="762000"/>
            <a:ext cx="8836025" cy="5562601"/>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a:buClr>
                <a:srgbClr val="FF0000"/>
              </a:buClr>
              <a:buSzPct val="108108"/>
            </a:pPr>
            <a:r>
              <a:rPr lang="en-US" sz="2400" b="1" dirty="0"/>
              <a:t>Join the community !</a:t>
            </a:r>
            <a:endParaRPr sz="2400" b="1" dirty="0"/>
          </a:p>
          <a:p>
            <a:pPr marL="400050" lvl="1" indent="-173038">
              <a:buClr>
                <a:srgbClr val="FF0000"/>
              </a:buClr>
              <a:buSzPct val="108108"/>
            </a:pPr>
            <a:r>
              <a:rPr lang="en-US" sz="2000" dirty="0"/>
              <a:t>Novice to Expert</a:t>
            </a:r>
          </a:p>
          <a:p>
            <a:pPr marL="400050" lvl="1" indent="-173038">
              <a:buClr>
                <a:srgbClr val="FF0000"/>
              </a:buClr>
              <a:buSzPct val="108108"/>
            </a:pPr>
            <a:r>
              <a:rPr lang="en-US" sz="2000" dirty="0"/>
              <a:t>Applications: Trust, 3DIC, AI/ML, …</a:t>
            </a:r>
            <a:endParaRPr sz="2000" dirty="0"/>
          </a:p>
        </p:txBody>
      </p:sp>
      <p:sp>
        <p:nvSpPr>
          <p:cNvPr id="302" name="Google Shape;302;p20"/>
          <p:cNvSpPr txBox="1">
            <a:spLocks noGrp="1"/>
          </p:cNvSpPr>
          <p:nvPr>
            <p:ph type="title"/>
          </p:nvPr>
        </p:nvSpPr>
        <p:spPr>
          <a:xfrm>
            <a:off x="146050" y="74619"/>
            <a:ext cx="8851900" cy="595312"/>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r>
              <a:rPr lang="en-US" dirty="0"/>
              <a:t>And More Dimensions: Community</a:t>
            </a:r>
            <a:endParaRPr dirty="0"/>
          </a:p>
        </p:txBody>
      </p:sp>
      <p:pic>
        <p:nvPicPr>
          <p:cNvPr id="309" name="Google Shape;309;p20"/>
          <p:cNvPicPr preferRelativeResize="0"/>
          <p:nvPr/>
        </p:nvPicPr>
        <p:blipFill rotWithShape="1">
          <a:blip r:embed="rId3">
            <a:alphaModFix/>
          </a:blip>
          <a:srcRect/>
          <a:stretch/>
        </p:blipFill>
        <p:spPr>
          <a:xfrm>
            <a:off x="5112719" y="915589"/>
            <a:ext cx="3315209" cy="935631"/>
          </a:xfrm>
          <a:prstGeom prst="rect">
            <a:avLst/>
          </a:prstGeom>
          <a:noFill/>
          <a:ln>
            <a:solidFill>
              <a:srgbClr val="FF0000"/>
            </a:solidFill>
          </a:ln>
        </p:spPr>
      </p:pic>
      <p:pic>
        <p:nvPicPr>
          <p:cNvPr id="310" name="Google Shape;310;p20"/>
          <p:cNvPicPr preferRelativeResize="0"/>
          <p:nvPr/>
        </p:nvPicPr>
        <p:blipFill rotWithShape="1">
          <a:blip r:embed="rId4">
            <a:alphaModFix/>
          </a:blip>
          <a:srcRect/>
          <a:stretch/>
        </p:blipFill>
        <p:spPr>
          <a:xfrm>
            <a:off x="479467" y="4454839"/>
            <a:ext cx="3663950" cy="1866402"/>
          </a:xfrm>
          <a:prstGeom prst="rect">
            <a:avLst/>
          </a:prstGeom>
          <a:noFill/>
          <a:ln>
            <a:solidFill>
              <a:srgbClr val="FF0000"/>
            </a:solidFill>
          </a:ln>
        </p:spPr>
      </p:pic>
      <p:pic>
        <p:nvPicPr>
          <p:cNvPr id="3" name="Picture 2">
            <a:extLst>
              <a:ext uri="{FF2B5EF4-FFF2-40B4-BE49-F238E27FC236}">
                <a16:creationId xmlns:a16="http://schemas.microsoft.com/office/drawing/2014/main" id="{6FDE0363-43F0-1E42-CA4E-910DF7340D02}"/>
              </a:ext>
            </a:extLst>
          </p:cNvPr>
          <p:cNvPicPr>
            <a:picLocks noChangeAspect="1"/>
          </p:cNvPicPr>
          <p:nvPr/>
        </p:nvPicPr>
        <p:blipFill>
          <a:blip r:embed="rId5"/>
          <a:stretch>
            <a:fillRect/>
          </a:stretch>
        </p:blipFill>
        <p:spPr>
          <a:xfrm>
            <a:off x="1295400" y="2209800"/>
            <a:ext cx="2191343" cy="2053770"/>
          </a:xfrm>
          <a:prstGeom prst="rect">
            <a:avLst/>
          </a:prstGeom>
          <a:ln>
            <a:solidFill>
              <a:srgbClr val="FF0000"/>
            </a:solidFill>
          </a:ln>
        </p:spPr>
      </p:pic>
      <p:grpSp>
        <p:nvGrpSpPr>
          <p:cNvPr id="12" name="Group 11">
            <a:extLst>
              <a:ext uri="{FF2B5EF4-FFF2-40B4-BE49-F238E27FC236}">
                <a16:creationId xmlns:a16="http://schemas.microsoft.com/office/drawing/2014/main" id="{4BC06FC0-088E-7E0F-A4DC-BFB9D1D7CCE0}"/>
              </a:ext>
            </a:extLst>
          </p:cNvPr>
          <p:cNvGrpSpPr/>
          <p:nvPr/>
        </p:nvGrpSpPr>
        <p:grpSpPr>
          <a:xfrm>
            <a:off x="4413334" y="4509228"/>
            <a:ext cx="4486496" cy="1586772"/>
            <a:chOff x="4413334" y="3918864"/>
            <a:chExt cx="4486496" cy="1586772"/>
          </a:xfrm>
        </p:grpSpPr>
        <p:pic>
          <p:nvPicPr>
            <p:cNvPr id="5" name="Picture 4">
              <a:extLst>
                <a:ext uri="{FF2B5EF4-FFF2-40B4-BE49-F238E27FC236}">
                  <a16:creationId xmlns:a16="http://schemas.microsoft.com/office/drawing/2014/main" id="{A8CFD11D-FBF8-BA28-E26F-9A9F1D49784A}"/>
                </a:ext>
              </a:extLst>
            </p:cNvPr>
            <p:cNvPicPr>
              <a:picLocks noChangeAspect="1"/>
            </p:cNvPicPr>
            <p:nvPr/>
          </p:nvPicPr>
          <p:blipFill>
            <a:blip r:embed="rId6"/>
            <a:stretch>
              <a:fillRect/>
            </a:stretch>
          </p:blipFill>
          <p:spPr>
            <a:xfrm>
              <a:off x="4419599" y="4338087"/>
              <a:ext cx="4480231" cy="343387"/>
            </a:xfrm>
            <a:prstGeom prst="rect">
              <a:avLst/>
            </a:prstGeom>
          </p:spPr>
        </p:pic>
        <p:pic>
          <p:nvPicPr>
            <p:cNvPr id="7" name="Picture 6">
              <a:extLst>
                <a:ext uri="{FF2B5EF4-FFF2-40B4-BE49-F238E27FC236}">
                  <a16:creationId xmlns:a16="http://schemas.microsoft.com/office/drawing/2014/main" id="{80B8AB33-B0B1-B91E-A417-650EAC048470}"/>
                </a:ext>
              </a:extLst>
            </p:cNvPr>
            <p:cNvPicPr>
              <a:picLocks noChangeAspect="1"/>
            </p:cNvPicPr>
            <p:nvPr/>
          </p:nvPicPr>
          <p:blipFill>
            <a:blip r:embed="rId7"/>
            <a:stretch>
              <a:fillRect/>
            </a:stretch>
          </p:blipFill>
          <p:spPr>
            <a:xfrm>
              <a:off x="4413334" y="3918864"/>
              <a:ext cx="2724945" cy="432892"/>
            </a:xfrm>
            <a:prstGeom prst="rect">
              <a:avLst/>
            </a:prstGeom>
          </p:spPr>
        </p:pic>
        <p:pic>
          <p:nvPicPr>
            <p:cNvPr id="9" name="Picture 8">
              <a:extLst>
                <a:ext uri="{FF2B5EF4-FFF2-40B4-BE49-F238E27FC236}">
                  <a16:creationId xmlns:a16="http://schemas.microsoft.com/office/drawing/2014/main" id="{58B6C88B-79CF-6B25-7875-3A32CA019825}"/>
                </a:ext>
              </a:extLst>
            </p:cNvPr>
            <p:cNvPicPr>
              <a:picLocks noChangeAspect="1"/>
            </p:cNvPicPr>
            <p:nvPr/>
          </p:nvPicPr>
          <p:blipFill>
            <a:blip r:embed="rId8"/>
            <a:stretch>
              <a:fillRect/>
            </a:stretch>
          </p:blipFill>
          <p:spPr>
            <a:xfrm>
              <a:off x="4438734" y="4652336"/>
              <a:ext cx="3810000" cy="853300"/>
            </a:xfrm>
            <a:prstGeom prst="rect">
              <a:avLst/>
            </a:prstGeom>
          </p:spPr>
        </p:pic>
      </p:grpSp>
      <p:pic>
        <p:nvPicPr>
          <p:cNvPr id="11" name="Picture 10">
            <a:extLst>
              <a:ext uri="{FF2B5EF4-FFF2-40B4-BE49-F238E27FC236}">
                <a16:creationId xmlns:a16="http://schemas.microsoft.com/office/drawing/2014/main" id="{60D3F59F-1737-990D-1B3A-A517B2B9454D}"/>
              </a:ext>
            </a:extLst>
          </p:cNvPr>
          <p:cNvPicPr>
            <a:picLocks noChangeAspect="1"/>
          </p:cNvPicPr>
          <p:nvPr/>
        </p:nvPicPr>
        <p:blipFill>
          <a:blip r:embed="rId9"/>
          <a:stretch>
            <a:fillRect/>
          </a:stretch>
        </p:blipFill>
        <p:spPr>
          <a:xfrm>
            <a:off x="5112720" y="2262462"/>
            <a:ext cx="3315209" cy="2001108"/>
          </a:xfrm>
          <a:prstGeom prst="rect">
            <a:avLst/>
          </a:prstGeom>
          <a:ln>
            <a:solidFill>
              <a:srgbClr val="FF0000"/>
            </a:solidFill>
          </a:ln>
        </p:spPr>
      </p:pic>
      <p:sp>
        <p:nvSpPr>
          <p:cNvPr id="13" name="Rectangle 12">
            <a:extLst>
              <a:ext uri="{FF2B5EF4-FFF2-40B4-BE49-F238E27FC236}">
                <a16:creationId xmlns:a16="http://schemas.microsoft.com/office/drawing/2014/main" id="{A5B2FD41-21F6-1129-FA1B-7898BFFE9294}"/>
              </a:ext>
            </a:extLst>
          </p:cNvPr>
          <p:cNvSpPr/>
          <p:nvPr/>
        </p:nvSpPr>
        <p:spPr bwMode="auto">
          <a:xfrm>
            <a:off x="4413334" y="4509228"/>
            <a:ext cx="4492846" cy="1586772"/>
          </a:xfrm>
          <a:prstGeom prst="rect">
            <a:avLst/>
          </a:prstGeom>
          <a:noFill/>
          <a:ln w="127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b="1" dirty="0">
                <a:solidFill>
                  <a:srgbClr val="254061"/>
                </a:solidFill>
              </a:rPr>
              <a:t>Agenda</a:t>
            </a:r>
            <a:endParaRPr lang="en-US" sz="2400" dirty="0"/>
          </a:p>
        </p:txBody>
      </p:sp>
      <p:sp>
        <p:nvSpPr>
          <p:cNvPr id="7" name="Google Shape;347;p7">
            <a:extLst>
              <a:ext uri="{FF2B5EF4-FFF2-40B4-BE49-F238E27FC236}">
                <a16:creationId xmlns:a16="http://schemas.microsoft.com/office/drawing/2014/main" id="{CC4F269E-CF9A-49AA-98E2-12D4E2C85E8A}"/>
              </a:ext>
            </a:extLst>
          </p:cNvPr>
          <p:cNvSpPr txBox="1">
            <a:spLocks/>
          </p:cNvSpPr>
          <p:nvPr/>
        </p:nvSpPr>
        <p:spPr>
          <a:xfrm>
            <a:off x="135639" y="1046502"/>
            <a:ext cx="8864416" cy="4765964"/>
          </a:xfrm>
          <a:prstGeom prst="rect">
            <a:avLst/>
          </a:prstGeom>
          <a:noFill/>
          <a:ln>
            <a:noFill/>
          </a:ln>
        </p:spPr>
        <p:txBody>
          <a:bodyPr spcFirstLastPara="1" vert="horz" wrap="square" lIns="91425" tIns="45700" rIns="91425" bIns="45700" rtlCol="0" anchor="t" anchorCtr="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indent="-295275"/>
            <a:r>
              <a:rPr lang="en-US" sz="2400" b="1" dirty="0"/>
              <a:t>What is </a:t>
            </a:r>
            <a:r>
              <a:rPr lang="en-US" sz="2400" b="1" dirty="0" err="1"/>
              <a:t>OpenROAD</a:t>
            </a:r>
            <a:r>
              <a:rPr lang="en-US" sz="2400" b="1" dirty="0"/>
              <a:t> ?</a:t>
            </a:r>
          </a:p>
          <a:p>
            <a:pPr marL="346075" indent="-295275"/>
            <a:endParaRPr lang="en-US" sz="2400" b="1" dirty="0">
              <a:solidFill>
                <a:srgbClr val="FF0000"/>
              </a:solidFill>
            </a:endParaRPr>
          </a:p>
          <a:p>
            <a:pPr marL="346075" indent="-295275"/>
            <a:r>
              <a:rPr lang="en-US" sz="2400" b="1" dirty="0"/>
              <a:t>How did we get here ?   (The Journey)</a:t>
            </a:r>
          </a:p>
          <a:p>
            <a:pPr marL="346075" indent="-295275"/>
            <a:endParaRPr lang="en-US" sz="2400" b="1" dirty="0"/>
          </a:p>
          <a:p>
            <a:pPr marL="346075" indent="-295275"/>
            <a:r>
              <a:rPr lang="en-US" sz="2400" b="1" dirty="0">
                <a:solidFill>
                  <a:srgbClr val="FF0000"/>
                </a:solidFill>
              </a:rPr>
              <a:t>Where are we going ?  (The Roadmap)</a:t>
            </a:r>
          </a:p>
          <a:p>
            <a:pPr marL="50800" indent="0">
              <a:buNone/>
            </a:pPr>
            <a:endParaRPr lang="en-US" sz="2400" b="1" dirty="0">
              <a:solidFill>
                <a:srgbClr val="FF0000"/>
              </a:solidFill>
            </a:endParaRPr>
          </a:p>
        </p:txBody>
      </p:sp>
    </p:spTree>
    <p:extLst>
      <p:ext uri="{BB962C8B-B14F-4D97-AF65-F5344CB8AC3E}">
        <p14:creationId xmlns:p14="http://schemas.microsoft.com/office/powerpoint/2010/main" val="369675865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FBB80-1D90-844B-B823-26E851B78E98}"/>
              </a:ext>
            </a:extLst>
          </p:cNvPr>
          <p:cNvSpPr>
            <a:spLocks noGrp="1"/>
          </p:cNvSpPr>
          <p:nvPr>
            <p:ph type="title"/>
          </p:nvPr>
        </p:nvSpPr>
        <p:spPr>
          <a:xfrm>
            <a:off x="161925" y="119749"/>
            <a:ext cx="8851900" cy="595312"/>
          </a:xfrm>
        </p:spPr>
        <p:txBody>
          <a:bodyPr/>
          <a:lstStyle/>
          <a:p>
            <a:r>
              <a:rPr lang="en-US" dirty="0"/>
              <a:t>High-Level Direction: Cloud, ML</a:t>
            </a:r>
            <a:endParaRPr lang="en-US" dirty="0">
              <a:solidFill>
                <a:schemeClr val="accent3">
                  <a:lumMod val="75000"/>
                </a:schemeClr>
              </a:solidFill>
            </a:endParaRPr>
          </a:p>
        </p:txBody>
      </p:sp>
      <p:pic>
        <p:nvPicPr>
          <p:cNvPr id="8" name="Picture 7">
            <a:extLst>
              <a:ext uri="{FF2B5EF4-FFF2-40B4-BE49-F238E27FC236}">
                <a16:creationId xmlns:a16="http://schemas.microsoft.com/office/drawing/2014/main" id="{B9747AEB-21F8-0A52-F563-A3CAC3D42AA9}"/>
              </a:ext>
            </a:extLst>
          </p:cNvPr>
          <p:cNvPicPr>
            <a:picLocks noChangeAspect="1"/>
          </p:cNvPicPr>
          <p:nvPr/>
        </p:nvPicPr>
        <p:blipFill rotWithShape="1">
          <a:blip r:embed="rId3"/>
          <a:srcRect l="2016" b="1283"/>
          <a:stretch/>
        </p:blipFill>
        <p:spPr>
          <a:xfrm>
            <a:off x="26772" y="877329"/>
            <a:ext cx="3581400" cy="4101759"/>
          </a:xfrm>
          <a:prstGeom prst="rect">
            <a:avLst/>
          </a:prstGeom>
        </p:spPr>
      </p:pic>
      <p:sp>
        <p:nvSpPr>
          <p:cNvPr id="3" name="Google Shape;213;g2175660c4cc_0_116">
            <a:extLst>
              <a:ext uri="{FF2B5EF4-FFF2-40B4-BE49-F238E27FC236}">
                <a16:creationId xmlns:a16="http://schemas.microsoft.com/office/drawing/2014/main" id="{7C46F486-43AA-A45E-EA13-FA38432DEA86}"/>
              </a:ext>
            </a:extLst>
          </p:cNvPr>
          <p:cNvSpPr txBox="1">
            <a:spLocks/>
          </p:cNvSpPr>
          <p:nvPr/>
        </p:nvSpPr>
        <p:spPr>
          <a:xfrm>
            <a:off x="3814144" y="978417"/>
            <a:ext cx="5329856" cy="298398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751"/>
              </a:spcBef>
              <a:spcAft>
                <a:spcPts val="0"/>
              </a:spcAft>
              <a:buClr>
                <a:srgbClr val="C00000"/>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rgbClr val="C0000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rgbClr val="C00000"/>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rgbClr val="C00000"/>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rgbClr val="C00000"/>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9pPr>
          </a:lstStyle>
          <a:p>
            <a:pPr marL="341313" indent="-227013">
              <a:buClr>
                <a:srgbClr val="000000"/>
              </a:buClr>
              <a:buSzPts val="1800"/>
              <a:buFont typeface="Arial"/>
              <a:buChar char="●"/>
            </a:pPr>
            <a:r>
              <a:rPr lang="en-US" sz="1800" b="1" kern="0" dirty="0">
                <a:solidFill>
                  <a:srgbClr val="70AD47">
                    <a:lumMod val="75000"/>
                  </a:srgbClr>
                </a:solidFill>
                <a:highlight>
                  <a:srgbClr val="FFFFFF"/>
                </a:highlight>
              </a:rPr>
              <a:t>What if tool licenses are unlimited?</a:t>
            </a:r>
            <a:endParaRPr lang="en-US" sz="1800" b="1" kern="0" dirty="0">
              <a:solidFill>
                <a:srgbClr val="000000"/>
              </a:solidFill>
              <a:highlight>
                <a:srgbClr val="FFFFFF"/>
              </a:highlight>
            </a:endParaRPr>
          </a:p>
          <a:p>
            <a:pPr marL="114300" indent="0">
              <a:spcBef>
                <a:spcPts val="1200"/>
              </a:spcBef>
              <a:buClr>
                <a:srgbClr val="000000"/>
              </a:buClr>
              <a:buSzPts val="1800"/>
              <a:buNone/>
            </a:pPr>
            <a:r>
              <a:rPr lang="en-US" sz="1800" b="1" kern="0" dirty="0">
                <a:solidFill>
                  <a:srgbClr val="000000"/>
                </a:solidFill>
                <a:highlight>
                  <a:srgbClr val="FFFFFF"/>
                </a:highlight>
              </a:rPr>
              <a:t>   “COPILOT” </a:t>
            </a:r>
            <a:r>
              <a:rPr lang="en-US" sz="1800" kern="0" dirty="0">
                <a:solidFill>
                  <a:srgbClr val="000000"/>
                </a:solidFill>
                <a:highlight>
                  <a:srgbClr val="FFFFFF"/>
                </a:highlight>
              </a:rPr>
              <a:t>= </a:t>
            </a:r>
            <a:r>
              <a:rPr lang="en-US" sz="1800" b="1" kern="0" dirty="0">
                <a:solidFill>
                  <a:srgbClr val="000000"/>
                </a:solidFill>
                <a:highlight>
                  <a:srgbClr val="FFFFFF"/>
                </a:highlight>
              </a:rPr>
              <a:t>C</a:t>
            </a:r>
            <a:r>
              <a:rPr lang="en-US" sz="1800" kern="0" dirty="0">
                <a:solidFill>
                  <a:srgbClr val="000000"/>
                </a:solidFill>
                <a:highlight>
                  <a:srgbClr val="FFFFFF"/>
                </a:highlight>
              </a:rPr>
              <a:t>loud </a:t>
            </a:r>
            <a:r>
              <a:rPr lang="en-US" sz="1800" b="1" kern="0" dirty="0">
                <a:solidFill>
                  <a:srgbClr val="000000"/>
                </a:solidFill>
                <a:highlight>
                  <a:srgbClr val="FFFFFF"/>
                </a:highlight>
              </a:rPr>
              <a:t>O</a:t>
            </a:r>
            <a:r>
              <a:rPr lang="en-US" sz="1800" kern="0" dirty="0">
                <a:solidFill>
                  <a:srgbClr val="000000"/>
                </a:solidFill>
                <a:highlight>
                  <a:srgbClr val="FFFFFF"/>
                </a:highlight>
              </a:rPr>
              <a:t>ptimized </a:t>
            </a:r>
            <a:r>
              <a:rPr lang="en-US" sz="1800" b="1" kern="0" dirty="0">
                <a:solidFill>
                  <a:srgbClr val="000000"/>
                </a:solidFill>
                <a:highlight>
                  <a:srgbClr val="FFFFFF"/>
                </a:highlight>
              </a:rPr>
              <a:t>P</a:t>
            </a:r>
            <a:r>
              <a:rPr lang="en-US" sz="1800" kern="0" dirty="0">
                <a:solidFill>
                  <a:srgbClr val="000000"/>
                </a:solidFill>
                <a:highlight>
                  <a:srgbClr val="FFFFFF"/>
                </a:highlight>
              </a:rPr>
              <a:t>hysical </a:t>
            </a:r>
          </a:p>
          <a:p>
            <a:pPr marL="114300" indent="0">
              <a:spcBef>
                <a:spcPts val="300"/>
              </a:spcBef>
              <a:buClr>
                <a:srgbClr val="000000"/>
              </a:buClr>
              <a:buSzPts val="1800"/>
              <a:buNone/>
            </a:pPr>
            <a:r>
              <a:rPr lang="en-US" sz="1800" b="1" kern="0" dirty="0">
                <a:solidFill>
                  <a:srgbClr val="000000"/>
                </a:solidFill>
                <a:highlight>
                  <a:srgbClr val="FFFFFF"/>
                </a:highlight>
              </a:rPr>
              <a:t>   I</a:t>
            </a:r>
            <a:r>
              <a:rPr lang="en-US" sz="1800" kern="0" dirty="0">
                <a:solidFill>
                  <a:srgbClr val="000000"/>
                </a:solidFill>
                <a:highlight>
                  <a:srgbClr val="FFFFFF"/>
                </a:highlight>
              </a:rPr>
              <a:t>mplementation using </a:t>
            </a:r>
            <a:r>
              <a:rPr lang="en-US" sz="1800" kern="0" dirty="0" err="1">
                <a:solidFill>
                  <a:srgbClr val="000000"/>
                </a:solidFill>
                <a:highlight>
                  <a:srgbClr val="FFFFFF"/>
                </a:highlight>
              </a:rPr>
              <a:t>OpenROAD</a:t>
            </a:r>
            <a:r>
              <a:rPr lang="en-US" sz="1800" kern="0" dirty="0">
                <a:solidFill>
                  <a:srgbClr val="000000"/>
                </a:solidFill>
                <a:highlight>
                  <a:srgbClr val="FFFFFF"/>
                </a:highlight>
              </a:rPr>
              <a:t> </a:t>
            </a:r>
            <a:r>
              <a:rPr lang="en-US" sz="1800" b="1" kern="0" dirty="0">
                <a:solidFill>
                  <a:srgbClr val="000000"/>
                </a:solidFill>
                <a:highlight>
                  <a:srgbClr val="FFFFFF"/>
                </a:highlight>
              </a:rPr>
              <a:t>T</a:t>
            </a:r>
            <a:r>
              <a:rPr lang="en-US" sz="1800" kern="0" dirty="0">
                <a:solidFill>
                  <a:srgbClr val="000000"/>
                </a:solidFill>
                <a:highlight>
                  <a:srgbClr val="FFFFFF"/>
                </a:highlight>
              </a:rPr>
              <a:t>echnology</a:t>
            </a:r>
          </a:p>
          <a:p>
            <a:pPr marL="341313" indent="-227013">
              <a:spcBef>
                <a:spcPts val="1800"/>
              </a:spcBef>
              <a:buClr>
                <a:srgbClr val="000000"/>
              </a:buClr>
              <a:buSzPts val="1800"/>
              <a:buFont typeface="Arial"/>
              <a:buChar char="●"/>
            </a:pPr>
            <a:r>
              <a:rPr lang="en-US" sz="1800" b="1" kern="0" dirty="0">
                <a:solidFill>
                  <a:srgbClr val="70AD47">
                    <a:lumMod val="75000"/>
                  </a:srgbClr>
                </a:solidFill>
                <a:highlight>
                  <a:srgbClr val="FFFFFF"/>
                </a:highlight>
              </a:rPr>
              <a:t>ML challenge: predict failure and intervene</a:t>
            </a:r>
          </a:p>
          <a:p>
            <a:pPr marL="341313" indent="-227013">
              <a:spcBef>
                <a:spcPts val="1800"/>
              </a:spcBef>
              <a:buClr>
                <a:srgbClr val="000000"/>
              </a:buClr>
              <a:buSzPts val="1800"/>
              <a:buFont typeface="Arial"/>
              <a:buChar char="●"/>
            </a:pPr>
            <a:r>
              <a:rPr lang="en-US" sz="1800" b="1" kern="0" dirty="0">
                <a:solidFill>
                  <a:srgbClr val="70AD47">
                    <a:lumMod val="75000"/>
                  </a:srgbClr>
                </a:solidFill>
                <a:highlight>
                  <a:srgbClr val="FFFFFF"/>
                </a:highlight>
              </a:rPr>
              <a:t>+ low-hanging fruits such as </a:t>
            </a:r>
            <a:r>
              <a:rPr lang="en-US" sz="1800" b="1" kern="0" dirty="0" err="1">
                <a:solidFill>
                  <a:srgbClr val="70AD47">
                    <a:lumMod val="75000"/>
                  </a:srgbClr>
                </a:solidFill>
                <a:highlight>
                  <a:srgbClr val="FFFFFF"/>
                </a:highlight>
              </a:rPr>
              <a:t>AutoTuner</a:t>
            </a:r>
            <a:endParaRPr lang="en-US" sz="1800" b="1" kern="0" dirty="0">
              <a:solidFill>
                <a:srgbClr val="70AD47">
                  <a:lumMod val="75000"/>
                </a:srgbClr>
              </a:solidFill>
              <a:highlight>
                <a:srgbClr val="FFFFFF"/>
              </a:highlight>
            </a:endParaRPr>
          </a:p>
        </p:txBody>
      </p:sp>
      <p:pic>
        <p:nvPicPr>
          <p:cNvPr id="5" name="Picture 4">
            <a:extLst>
              <a:ext uri="{FF2B5EF4-FFF2-40B4-BE49-F238E27FC236}">
                <a16:creationId xmlns:a16="http://schemas.microsoft.com/office/drawing/2014/main" id="{736C0F71-13B5-BC0C-7251-1651BFC5AF24}"/>
              </a:ext>
            </a:extLst>
          </p:cNvPr>
          <p:cNvPicPr>
            <a:picLocks noChangeAspect="1"/>
          </p:cNvPicPr>
          <p:nvPr/>
        </p:nvPicPr>
        <p:blipFill>
          <a:blip r:embed="rId4"/>
          <a:stretch>
            <a:fillRect/>
          </a:stretch>
        </p:blipFill>
        <p:spPr>
          <a:xfrm>
            <a:off x="4267200" y="3200400"/>
            <a:ext cx="4426445" cy="3136384"/>
          </a:xfrm>
          <a:prstGeom prst="rect">
            <a:avLst/>
          </a:prstGeom>
        </p:spPr>
      </p:pic>
    </p:spTree>
    <p:extLst>
      <p:ext uri="{BB962C8B-B14F-4D97-AF65-F5344CB8AC3E}">
        <p14:creationId xmlns:p14="http://schemas.microsoft.com/office/powerpoint/2010/main" val="1452300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Google Shape;225;p8"/>
          <p:cNvSpPr txBox="1">
            <a:spLocks noGrp="1"/>
          </p:cNvSpPr>
          <p:nvPr>
            <p:ph idx="1"/>
          </p:nvPr>
        </p:nvSpPr>
        <p:spPr>
          <a:prstGeom prst="rect">
            <a:avLst/>
          </a:prstGeom>
          <a:noFill/>
          <a:ln>
            <a:noFill/>
          </a:ln>
        </p:spPr>
        <p:txBody>
          <a:bodyPr spcFirstLastPara="1" vert="horz" wrap="square" lIns="68550" tIns="34275" rIns="68550" bIns="34275" numCol="1" anchor="t" anchorCtr="0" compatLnSpc="1">
            <a:prstTxWarp prst="textNoShape">
              <a:avLst/>
            </a:prstTxWarp>
            <a:noAutofit/>
          </a:bodyPr>
          <a:lstStyle/>
          <a:p>
            <a:pPr>
              <a:spcBef>
                <a:spcPts val="375"/>
              </a:spcBef>
              <a:buClr>
                <a:srgbClr val="FF0000"/>
              </a:buClr>
              <a:buSzPts val="2000"/>
              <a:buFont typeface="Arial" panose="020B0604020202020204" pitchFamily="34" charset="0"/>
              <a:buChar char="•"/>
            </a:pPr>
            <a:r>
              <a:rPr lang="en-US" sz="2400" b="1" dirty="0"/>
              <a:t>Optimization of Power, Performance, Area, Cost…</a:t>
            </a:r>
            <a:br>
              <a:rPr lang="en-US" sz="2400" b="1" dirty="0"/>
            </a:br>
            <a:r>
              <a:rPr lang="en-US" sz="2400" b="1" dirty="0">
                <a:solidFill>
                  <a:srgbClr val="5945D1"/>
                </a:solidFill>
              </a:rPr>
              <a:t>… within design resources !</a:t>
            </a:r>
          </a:p>
          <a:p>
            <a:pPr marL="0" indent="0">
              <a:spcBef>
                <a:spcPts val="375"/>
              </a:spcBef>
              <a:buClr>
                <a:srgbClr val="FF0000"/>
              </a:buClr>
              <a:buSzPts val="2000"/>
              <a:buNone/>
            </a:pPr>
            <a:r>
              <a:rPr lang="en-US" sz="2400" b="1" dirty="0">
                <a:solidFill>
                  <a:srgbClr val="5945D1"/>
                </a:solidFill>
              </a:rPr>
              <a:t>   … boosted by AI / ML !</a:t>
            </a:r>
            <a:endParaRPr sz="2400" dirty="0"/>
          </a:p>
        </p:txBody>
      </p:sp>
      <p:sp>
        <p:nvSpPr>
          <p:cNvPr id="224" name="Google Shape;224;p8"/>
          <p:cNvSpPr txBox="1">
            <a:spLocks noGrp="1"/>
          </p:cNvSpPr>
          <p:nvPr>
            <p:ph type="title"/>
          </p:nvPr>
        </p:nvSpPr>
        <p:spPr>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a:buClr>
                <a:srgbClr val="254061"/>
              </a:buClr>
              <a:buSzPts val="2800"/>
            </a:pPr>
            <a:r>
              <a:rPr lang="en-US" dirty="0">
                <a:latin typeface="Arial"/>
                <a:ea typeface="Arial"/>
                <a:cs typeface="Arial"/>
                <a:sym typeface="Arial"/>
              </a:rPr>
              <a:t>IC Design and EDA = Optimization</a:t>
            </a:r>
            <a:endParaRPr dirty="0"/>
          </a:p>
        </p:txBody>
      </p:sp>
      <p:cxnSp>
        <p:nvCxnSpPr>
          <p:cNvPr id="227" name="Google Shape;227;p8"/>
          <p:cNvCxnSpPr/>
          <p:nvPr/>
        </p:nvCxnSpPr>
        <p:spPr>
          <a:xfrm>
            <a:off x="2137984" y="4975301"/>
            <a:ext cx="5214903" cy="0"/>
          </a:xfrm>
          <a:prstGeom prst="straightConnector1">
            <a:avLst/>
          </a:prstGeom>
          <a:solidFill>
            <a:schemeClr val="accent1"/>
          </a:solidFill>
          <a:ln w="57150" cap="flat" cmpd="sng">
            <a:solidFill>
              <a:schemeClr val="dk1"/>
            </a:solidFill>
            <a:prstDash val="solid"/>
            <a:round/>
            <a:headEnd type="none" w="sm" len="sm"/>
            <a:tailEnd type="triangle" w="med" len="med"/>
          </a:ln>
        </p:spPr>
      </p:cxnSp>
      <p:cxnSp>
        <p:nvCxnSpPr>
          <p:cNvPr id="228" name="Google Shape;228;p8"/>
          <p:cNvCxnSpPr/>
          <p:nvPr/>
        </p:nvCxnSpPr>
        <p:spPr>
          <a:xfrm rot="10800000">
            <a:off x="2137984" y="2396723"/>
            <a:ext cx="0" cy="2583097"/>
          </a:xfrm>
          <a:prstGeom prst="straightConnector1">
            <a:avLst/>
          </a:prstGeom>
          <a:solidFill>
            <a:schemeClr val="accent1"/>
          </a:solidFill>
          <a:ln w="57150" cap="flat" cmpd="sng">
            <a:solidFill>
              <a:schemeClr val="dk1"/>
            </a:solidFill>
            <a:prstDash val="solid"/>
            <a:round/>
            <a:headEnd type="none" w="sm" len="sm"/>
            <a:tailEnd type="triangle" w="med" len="med"/>
          </a:ln>
        </p:spPr>
      </p:cxnSp>
      <p:sp>
        <p:nvSpPr>
          <p:cNvPr id="230" name="Google Shape;230;p8"/>
          <p:cNvSpPr/>
          <p:nvPr/>
        </p:nvSpPr>
        <p:spPr>
          <a:xfrm rot="9864446">
            <a:off x="3310395" y="2622955"/>
            <a:ext cx="2060337" cy="1864516"/>
          </a:xfrm>
          <a:custGeom>
            <a:avLst/>
            <a:gdLst/>
            <a:ahLst/>
            <a:cxnLst/>
            <a:rect l="l" t="t" r="r" b="b"/>
            <a:pathLst>
              <a:path w="1417658" h="1388533" extrusionOk="0">
                <a:moveTo>
                  <a:pt x="0" y="0"/>
                </a:moveTo>
                <a:cubicBezTo>
                  <a:pt x="542807" y="149578"/>
                  <a:pt x="1085615" y="299156"/>
                  <a:pt x="1309511" y="530578"/>
                </a:cubicBezTo>
                <a:cubicBezTo>
                  <a:pt x="1533407" y="762000"/>
                  <a:pt x="1339615" y="1239896"/>
                  <a:pt x="1343378" y="1388533"/>
                </a:cubicBezTo>
              </a:path>
            </a:pathLst>
          </a:custGeom>
          <a:noFill/>
          <a:ln w="38100" cap="flat" cmpd="sng">
            <a:solidFill>
              <a:srgbClr val="1B00C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b="1">
              <a:solidFill>
                <a:schemeClr val="dk1"/>
              </a:solidFill>
              <a:latin typeface="Arial Narrow"/>
              <a:ea typeface="Arial Narrow"/>
              <a:cs typeface="Arial Narrow"/>
              <a:sym typeface="Arial Narrow"/>
            </a:endParaRPr>
          </a:p>
        </p:txBody>
      </p:sp>
      <p:sp>
        <p:nvSpPr>
          <p:cNvPr id="231" name="Google Shape;231;p8"/>
          <p:cNvSpPr/>
          <p:nvPr/>
        </p:nvSpPr>
        <p:spPr>
          <a:xfrm rot="9955060">
            <a:off x="2664890" y="2790810"/>
            <a:ext cx="2711571" cy="2192956"/>
          </a:xfrm>
          <a:custGeom>
            <a:avLst/>
            <a:gdLst/>
            <a:ahLst/>
            <a:cxnLst/>
            <a:rect l="l" t="t" r="r" b="b"/>
            <a:pathLst>
              <a:path w="1417658" h="1388533" extrusionOk="0">
                <a:moveTo>
                  <a:pt x="0" y="0"/>
                </a:moveTo>
                <a:cubicBezTo>
                  <a:pt x="542807" y="149578"/>
                  <a:pt x="1085615" y="299156"/>
                  <a:pt x="1309511" y="530578"/>
                </a:cubicBezTo>
                <a:cubicBezTo>
                  <a:pt x="1533407" y="762000"/>
                  <a:pt x="1339615" y="1239896"/>
                  <a:pt x="1343378" y="1388533"/>
                </a:cubicBezTo>
              </a:path>
            </a:pathLst>
          </a:custGeom>
          <a:noFill/>
          <a:ln w="381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b="1">
              <a:solidFill>
                <a:schemeClr val="dk1"/>
              </a:solidFill>
              <a:latin typeface="Arial Narrow"/>
              <a:ea typeface="Arial Narrow"/>
              <a:cs typeface="Arial Narrow"/>
              <a:sym typeface="Arial Narrow"/>
            </a:endParaRPr>
          </a:p>
        </p:txBody>
      </p:sp>
      <p:sp>
        <p:nvSpPr>
          <p:cNvPr id="232" name="Google Shape;232;p8"/>
          <p:cNvSpPr txBox="1"/>
          <p:nvPr/>
        </p:nvSpPr>
        <p:spPr>
          <a:xfrm>
            <a:off x="5506164" y="3852191"/>
            <a:ext cx="2771906" cy="369291"/>
          </a:xfrm>
          <a:prstGeom prst="rect">
            <a:avLst/>
          </a:prstGeom>
          <a:noFill/>
          <a:ln>
            <a:noFill/>
          </a:ln>
        </p:spPr>
        <p:txBody>
          <a:bodyPr spcFirstLastPara="1" wrap="square" lIns="91425" tIns="45700" rIns="91425" bIns="45700" anchor="t" anchorCtr="0">
            <a:spAutoFit/>
          </a:bodyPr>
          <a:lstStyle/>
          <a:p>
            <a:pPr>
              <a:buClr>
                <a:srgbClr val="000000"/>
              </a:buClr>
              <a:buSzPts val="1400"/>
            </a:pPr>
            <a:r>
              <a:rPr lang="en-US" dirty="0" err="1">
                <a:solidFill>
                  <a:srgbClr val="1B00C0"/>
                </a:solidFill>
                <a:latin typeface="Arial"/>
                <a:ea typeface="Arial"/>
                <a:cs typeface="Arial"/>
                <a:sym typeface="Arial"/>
              </a:rPr>
              <a:t>OpenROAD</a:t>
            </a:r>
            <a:r>
              <a:rPr lang="en-US" dirty="0">
                <a:solidFill>
                  <a:srgbClr val="1B00C0"/>
                </a:solidFill>
                <a:latin typeface="Arial"/>
                <a:ea typeface="Arial"/>
                <a:cs typeface="Arial"/>
                <a:sym typeface="Arial"/>
              </a:rPr>
              <a:t> Today</a:t>
            </a:r>
            <a:endParaRPr dirty="0">
              <a:solidFill>
                <a:srgbClr val="000000"/>
              </a:solidFill>
              <a:latin typeface="Arial"/>
              <a:ea typeface="Arial"/>
              <a:cs typeface="Arial"/>
              <a:sym typeface="Arial"/>
            </a:endParaRPr>
          </a:p>
        </p:txBody>
      </p:sp>
      <p:sp>
        <p:nvSpPr>
          <p:cNvPr id="233" name="Google Shape;233;p8"/>
          <p:cNvSpPr txBox="1"/>
          <p:nvPr/>
        </p:nvSpPr>
        <p:spPr>
          <a:xfrm>
            <a:off x="5532119" y="4451524"/>
            <a:ext cx="2306592" cy="369291"/>
          </a:xfrm>
          <a:prstGeom prst="rect">
            <a:avLst/>
          </a:prstGeom>
          <a:noFill/>
          <a:ln>
            <a:noFill/>
          </a:ln>
        </p:spPr>
        <p:txBody>
          <a:bodyPr spcFirstLastPara="1" wrap="square" lIns="91425" tIns="45700" rIns="91425" bIns="45700" anchor="t" anchorCtr="0">
            <a:spAutoFit/>
          </a:bodyPr>
          <a:lstStyle/>
          <a:p>
            <a:pPr>
              <a:buClr>
                <a:srgbClr val="000000"/>
              </a:buClr>
              <a:buSzPts val="1400"/>
            </a:pPr>
            <a:r>
              <a:rPr lang="en-US" dirty="0">
                <a:solidFill>
                  <a:srgbClr val="000000"/>
                </a:solidFill>
                <a:latin typeface="Arial"/>
                <a:ea typeface="Arial"/>
                <a:cs typeface="Arial"/>
                <a:sym typeface="Arial"/>
              </a:rPr>
              <a:t>“Optimal”</a:t>
            </a:r>
            <a:endParaRPr dirty="0">
              <a:solidFill>
                <a:srgbClr val="000000"/>
              </a:solidFill>
              <a:latin typeface="Arial"/>
              <a:ea typeface="Arial"/>
              <a:cs typeface="Arial"/>
              <a:sym typeface="Arial"/>
            </a:endParaRPr>
          </a:p>
        </p:txBody>
      </p:sp>
      <p:sp>
        <p:nvSpPr>
          <p:cNvPr id="234" name="Google Shape;234;p8"/>
          <p:cNvSpPr txBox="1"/>
          <p:nvPr/>
        </p:nvSpPr>
        <p:spPr>
          <a:xfrm>
            <a:off x="5533705" y="5117109"/>
            <a:ext cx="2772095" cy="369291"/>
          </a:xfrm>
          <a:prstGeom prst="rect">
            <a:avLst/>
          </a:prstGeom>
          <a:noFill/>
          <a:ln>
            <a:noFill/>
          </a:ln>
        </p:spPr>
        <p:txBody>
          <a:bodyPr spcFirstLastPara="1" wrap="square" lIns="91425" tIns="45700" rIns="91425" bIns="45700" anchor="t" anchorCtr="0">
            <a:spAutoFit/>
          </a:bodyPr>
          <a:lstStyle/>
          <a:p>
            <a:pPr>
              <a:buClr>
                <a:srgbClr val="000000"/>
              </a:buClr>
              <a:buSzPts val="1400"/>
            </a:pPr>
            <a:r>
              <a:rPr lang="en-US" dirty="0">
                <a:solidFill>
                  <a:srgbClr val="000000"/>
                </a:solidFill>
                <a:latin typeface="Arial"/>
                <a:ea typeface="Arial"/>
                <a:cs typeface="Arial"/>
                <a:sym typeface="Arial"/>
              </a:rPr>
              <a:t>Clock Period (1/fmax)</a:t>
            </a:r>
            <a:endParaRPr dirty="0">
              <a:solidFill>
                <a:srgbClr val="000000"/>
              </a:solidFill>
              <a:latin typeface="Arial"/>
              <a:ea typeface="Arial"/>
              <a:cs typeface="Arial"/>
              <a:sym typeface="Arial"/>
            </a:endParaRPr>
          </a:p>
        </p:txBody>
      </p:sp>
      <p:sp>
        <p:nvSpPr>
          <p:cNvPr id="235" name="Google Shape;235;p8"/>
          <p:cNvSpPr txBox="1"/>
          <p:nvPr/>
        </p:nvSpPr>
        <p:spPr>
          <a:xfrm>
            <a:off x="533400" y="2768993"/>
            <a:ext cx="1967238" cy="369291"/>
          </a:xfrm>
          <a:prstGeom prst="rect">
            <a:avLst/>
          </a:prstGeom>
          <a:noFill/>
          <a:ln>
            <a:noFill/>
          </a:ln>
        </p:spPr>
        <p:txBody>
          <a:bodyPr spcFirstLastPara="1" wrap="square" lIns="91425" tIns="45700" rIns="91425" bIns="45700" anchor="t" anchorCtr="0">
            <a:spAutoFit/>
          </a:bodyPr>
          <a:lstStyle/>
          <a:p>
            <a:pPr>
              <a:buClr>
                <a:srgbClr val="000000"/>
              </a:buClr>
              <a:buSzPts val="1400"/>
            </a:pPr>
            <a:r>
              <a:rPr lang="en-US" dirty="0">
                <a:solidFill>
                  <a:srgbClr val="000000"/>
                </a:solidFill>
                <a:latin typeface="Arial"/>
                <a:ea typeface="Arial"/>
                <a:cs typeface="Arial"/>
                <a:sym typeface="Arial"/>
              </a:rPr>
              <a:t>Area (Power)</a:t>
            </a:r>
            <a:endParaRPr dirty="0">
              <a:solidFill>
                <a:srgbClr val="000000"/>
              </a:solidFill>
              <a:latin typeface="Arial"/>
              <a:ea typeface="Arial"/>
              <a:cs typeface="Arial"/>
              <a:sym typeface="Arial"/>
            </a:endParaRPr>
          </a:p>
        </p:txBody>
      </p:sp>
      <p:sp>
        <p:nvSpPr>
          <p:cNvPr id="236" name="Google Shape;236;p8"/>
          <p:cNvSpPr txBox="1"/>
          <p:nvPr/>
        </p:nvSpPr>
        <p:spPr>
          <a:xfrm>
            <a:off x="3301735" y="4162994"/>
            <a:ext cx="4904816" cy="369291"/>
          </a:xfrm>
          <a:prstGeom prst="rect">
            <a:avLst/>
          </a:prstGeom>
          <a:noFill/>
          <a:ln>
            <a:noFill/>
          </a:ln>
        </p:spPr>
        <p:txBody>
          <a:bodyPr spcFirstLastPara="1" wrap="square" lIns="91425" tIns="45700" rIns="91425" bIns="45700" anchor="t" anchorCtr="0">
            <a:spAutoFit/>
          </a:bodyPr>
          <a:lstStyle/>
          <a:p>
            <a:pPr>
              <a:buClr>
                <a:srgbClr val="000000"/>
              </a:buClr>
              <a:buSzPts val="1400"/>
            </a:pPr>
            <a:r>
              <a:rPr lang="en-US" dirty="0">
                <a:solidFill>
                  <a:srgbClr val="00B050"/>
                </a:solidFill>
                <a:latin typeface="Arial"/>
                <a:ea typeface="Arial"/>
                <a:cs typeface="Arial"/>
                <a:sym typeface="Arial"/>
              </a:rPr>
              <a:t>Cloud, ML, Research, GitHub, All of Us …</a:t>
            </a:r>
            <a:endParaRPr b="1" dirty="0">
              <a:solidFill>
                <a:srgbClr val="00B050"/>
              </a:solidFill>
              <a:latin typeface="Arial"/>
              <a:ea typeface="Arial"/>
              <a:cs typeface="Arial"/>
              <a:sym typeface="Arial"/>
            </a:endParaRPr>
          </a:p>
        </p:txBody>
      </p:sp>
      <p:cxnSp>
        <p:nvCxnSpPr>
          <p:cNvPr id="237" name="Google Shape;237;p8"/>
          <p:cNvCxnSpPr/>
          <p:nvPr/>
        </p:nvCxnSpPr>
        <p:spPr>
          <a:xfrm flipH="1">
            <a:off x="2982303" y="3960059"/>
            <a:ext cx="416279" cy="297197"/>
          </a:xfrm>
          <a:prstGeom prst="straightConnector1">
            <a:avLst/>
          </a:prstGeom>
          <a:solidFill>
            <a:schemeClr val="accent1"/>
          </a:solidFill>
          <a:ln w="57150" cap="flat" cmpd="sng">
            <a:solidFill>
              <a:srgbClr val="12BE12"/>
            </a:solidFill>
            <a:prstDash val="solid"/>
            <a:round/>
            <a:headEnd type="none" w="sm" len="sm"/>
            <a:tailEnd type="triangle" w="med" len="med"/>
          </a:ln>
        </p:spPr>
      </p:cxnSp>
    </p:spTree>
    <p:extLst>
      <p:ext uri="{BB962C8B-B14F-4D97-AF65-F5344CB8AC3E}">
        <p14:creationId xmlns:p14="http://schemas.microsoft.com/office/powerpoint/2010/main" val="597138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500"/>
                                        <p:tgtEl>
                                          <p:spTgt spid="2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2"/>
                                        </p:tgtEl>
                                        <p:attrNameLst>
                                          <p:attrName>style.visibility</p:attrName>
                                        </p:attrNameLst>
                                      </p:cBhvr>
                                      <p:to>
                                        <p:strVal val="visible"/>
                                      </p:to>
                                    </p:set>
                                    <p:animEffect transition="in" filter="fade">
                                      <p:cBhvr>
                                        <p:cTn id="10" dur="500"/>
                                        <p:tgtEl>
                                          <p:spTgt spid="2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1"/>
                                        </p:tgtEl>
                                        <p:attrNameLst>
                                          <p:attrName>style.visibility</p:attrName>
                                        </p:attrNameLst>
                                      </p:cBhvr>
                                      <p:to>
                                        <p:strVal val="visible"/>
                                      </p:to>
                                    </p:set>
                                    <p:animEffect transition="in" filter="fade">
                                      <p:cBhvr>
                                        <p:cTn id="15" dur="500"/>
                                        <p:tgtEl>
                                          <p:spTgt spid="2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3"/>
                                        </p:tgtEl>
                                        <p:attrNameLst>
                                          <p:attrName>style.visibility</p:attrName>
                                        </p:attrNameLst>
                                      </p:cBhvr>
                                      <p:to>
                                        <p:strVal val="visible"/>
                                      </p:to>
                                    </p:set>
                                    <p:animEffect transition="in" filter="fade">
                                      <p:cBhvr>
                                        <p:cTn id="18" dur="500"/>
                                        <p:tgtEl>
                                          <p:spTgt spid="2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7"/>
                                        </p:tgtEl>
                                        <p:attrNameLst>
                                          <p:attrName>style.visibility</p:attrName>
                                        </p:attrNameLst>
                                      </p:cBhvr>
                                      <p:to>
                                        <p:strVal val="visible"/>
                                      </p:to>
                                    </p:set>
                                    <p:animEffect transition="in" filter="fade">
                                      <p:cBhvr>
                                        <p:cTn id="23" dur="500"/>
                                        <p:tgtEl>
                                          <p:spTgt spid="23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6"/>
                                        </p:tgtEl>
                                        <p:attrNameLst>
                                          <p:attrName>style.visibility</p:attrName>
                                        </p:attrNameLst>
                                      </p:cBhvr>
                                      <p:to>
                                        <p:strVal val="visible"/>
                                      </p:to>
                                    </p:set>
                                    <p:animEffect transition="in" filter="fade">
                                      <p:cBhvr>
                                        <p:cTn id="26"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1" grpId="0" animBg="1"/>
      <p:bldP spid="232" grpId="0"/>
      <p:bldP spid="233" grpId="0"/>
      <p:bldP spid="2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FBB80-1D90-844B-B823-26E851B78E98}"/>
              </a:ext>
            </a:extLst>
          </p:cNvPr>
          <p:cNvSpPr>
            <a:spLocks noGrp="1"/>
          </p:cNvSpPr>
          <p:nvPr>
            <p:ph type="title"/>
          </p:nvPr>
        </p:nvSpPr>
        <p:spPr>
          <a:xfrm>
            <a:off x="161925" y="109589"/>
            <a:ext cx="8851900" cy="595312"/>
          </a:xfrm>
        </p:spPr>
        <p:txBody>
          <a:bodyPr/>
          <a:lstStyle/>
          <a:p>
            <a:r>
              <a:rPr lang="en-US" dirty="0"/>
              <a:t>High-Level Direction: Early DSE (Arch, RTL)</a:t>
            </a:r>
            <a:endParaRPr lang="en-US" dirty="0">
              <a:solidFill>
                <a:schemeClr val="accent3">
                  <a:lumMod val="75000"/>
                </a:schemeClr>
              </a:solidFill>
            </a:endParaRPr>
          </a:p>
        </p:txBody>
      </p:sp>
      <p:pic>
        <p:nvPicPr>
          <p:cNvPr id="8" name="Picture 7">
            <a:extLst>
              <a:ext uri="{FF2B5EF4-FFF2-40B4-BE49-F238E27FC236}">
                <a16:creationId xmlns:a16="http://schemas.microsoft.com/office/drawing/2014/main" id="{B9747AEB-21F8-0A52-F563-A3CAC3D42AA9}"/>
              </a:ext>
            </a:extLst>
          </p:cNvPr>
          <p:cNvPicPr>
            <a:picLocks noChangeAspect="1"/>
          </p:cNvPicPr>
          <p:nvPr/>
        </p:nvPicPr>
        <p:blipFill rotWithShape="1">
          <a:blip r:embed="rId3"/>
          <a:srcRect l="2016" b="1283"/>
          <a:stretch/>
        </p:blipFill>
        <p:spPr>
          <a:xfrm>
            <a:off x="26772" y="877329"/>
            <a:ext cx="3581400" cy="4101759"/>
          </a:xfrm>
          <a:prstGeom prst="rect">
            <a:avLst/>
          </a:prstGeom>
        </p:spPr>
      </p:pic>
      <p:sp>
        <p:nvSpPr>
          <p:cNvPr id="3" name="Google Shape;213;g2175660c4cc_0_116">
            <a:extLst>
              <a:ext uri="{FF2B5EF4-FFF2-40B4-BE49-F238E27FC236}">
                <a16:creationId xmlns:a16="http://schemas.microsoft.com/office/drawing/2014/main" id="{7C46F486-43AA-A45E-EA13-FA38432DEA86}"/>
              </a:ext>
            </a:extLst>
          </p:cNvPr>
          <p:cNvSpPr txBox="1">
            <a:spLocks/>
          </p:cNvSpPr>
          <p:nvPr/>
        </p:nvSpPr>
        <p:spPr>
          <a:xfrm>
            <a:off x="3814144" y="877329"/>
            <a:ext cx="5303084" cy="567587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751"/>
              </a:spcBef>
              <a:spcAft>
                <a:spcPts val="0"/>
              </a:spcAft>
              <a:buClr>
                <a:srgbClr val="C00000"/>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rgbClr val="C0000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rgbClr val="C00000"/>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rgbClr val="C00000"/>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rgbClr val="C00000"/>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9pPr>
          </a:lstStyle>
          <a:p>
            <a:pPr marL="341313" indent="-227013">
              <a:buClr>
                <a:srgbClr val="000000"/>
              </a:buClr>
              <a:buSzPts val="1800"/>
              <a:buFont typeface="Arial"/>
              <a:buChar char="●"/>
            </a:pPr>
            <a:r>
              <a:rPr lang="en-US" sz="2000" b="1" kern="0" dirty="0">
                <a:solidFill>
                  <a:srgbClr val="548235"/>
                </a:solidFill>
                <a:highlight>
                  <a:srgbClr val="FFFFFF"/>
                </a:highlight>
              </a:rPr>
              <a:t>Can we better explore architecture and SoC floorplan design spaces?</a:t>
            </a:r>
          </a:p>
          <a:p>
            <a:pPr marL="341313" indent="-227013">
              <a:buClr>
                <a:srgbClr val="000000"/>
              </a:buClr>
              <a:buSzPts val="1800"/>
              <a:buFont typeface="Arial"/>
              <a:buChar char="●"/>
            </a:pPr>
            <a:r>
              <a:rPr lang="en-US" sz="2000" b="1" kern="0" dirty="0" err="1">
                <a:solidFill>
                  <a:schemeClr val="tx1"/>
                </a:solidFill>
                <a:highlight>
                  <a:srgbClr val="FFFFFF"/>
                </a:highlight>
              </a:rPr>
              <a:t>Hier</a:t>
            </a:r>
            <a:r>
              <a:rPr lang="en-US" sz="2000" b="1" kern="0" dirty="0">
                <a:solidFill>
                  <a:schemeClr val="tx1"/>
                </a:solidFill>
                <a:highlight>
                  <a:srgbClr val="FFFFFF"/>
                </a:highlight>
              </a:rPr>
              <a:t>-RTLMP:  /</a:t>
            </a:r>
            <a:r>
              <a:rPr lang="en-US" sz="2000" b="1" kern="0" dirty="0" err="1">
                <a:solidFill>
                  <a:schemeClr val="tx1"/>
                </a:solidFill>
                <a:highlight>
                  <a:srgbClr val="FFFFFF"/>
                </a:highlight>
              </a:rPr>
              <a:t>src</a:t>
            </a:r>
            <a:r>
              <a:rPr lang="en-US" sz="2000" b="1" kern="0" dirty="0">
                <a:solidFill>
                  <a:schemeClr val="tx1"/>
                </a:solidFill>
                <a:highlight>
                  <a:srgbClr val="FFFFFF"/>
                </a:highlight>
              </a:rPr>
              <a:t>/mpl2</a:t>
            </a:r>
          </a:p>
          <a:p>
            <a:pPr marL="798513" lvl="1" indent="-227013">
              <a:buClr>
                <a:srgbClr val="000000"/>
              </a:buClr>
              <a:buFont typeface="Arial"/>
              <a:buChar char="●"/>
            </a:pPr>
            <a:r>
              <a:rPr lang="en-US" sz="1600" b="1" kern="0" dirty="0">
                <a:solidFill>
                  <a:schemeClr val="tx1"/>
                </a:solidFill>
                <a:highlight>
                  <a:srgbClr val="FFFFFF"/>
                </a:highlight>
              </a:rPr>
              <a:t>RTL and dataflow-driven, human expert-like</a:t>
            </a:r>
          </a:p>
          <a:p>
            <a:pPr marL="341313" indent="-227013">
              <a:buClr>
                <a:srgbClr val="000000"/>
              </a:buClr>
              <a:buSzPts val="1800"/>
              <a:buFont typeface="Arial"/>
              <a:buChar char="●"/>
            </a:pPr>
            <a:endParaRPr lang="en-US" sz="2000" b="1" kern="0" dirty="0">
              <a:solidFill>
                <a:schemeClr val="tx1"/>
              </a:solidFill>
              <a:highlight>
                <a:srgbClr val="FFFFFF"/>
              </a:highlight>
            </a:endParaRPr>
          </a:p>
          <a:p>
            <a:pPr marL="341313" indent="-227013">
              <a:buClr>
                <a:srgbClr val="000000"/>
              </a:buClr>
              <a:buSzPts val="1800"/>
              <a:buFont typeface="Arial"/>
              <a:buChar char="●"/>
            </a:pPr>
            <a:endParaRPr lang="en-US" sz="2000" b="1" kern="0" dirty="0">
              <a:solidFill>
                <a:schemeClr val="tx1"/>
              </a:solidFill>
              <a:highlight>
                <a:srgbClr val="FFFFFF"/>
              </a:highlight>
            </a:endParaRPr>
          </a:p>
          <a:p>
            <a:pPr marL="341313" indent="-227013">
              <a:buClr>
                <a:srgbClr val="000000"/>
              </a:buClr>
              <a:buSzPts val="1800"/>
              <a:buFont typeface="Arial"/>
              <a:buChar char="●"/>
            </a:pPr>
            <a:endParaRPr lang="en-US" sz="2000" b="1" kern="0" dirty="0">
              <a:solidFill>
                <a:schemeClr val="tx1"/>
              </a:solidFill>
              <a:highlight>
                <a:srgbClr val="FFFFFF"/>
              </a:highlight>
            </a:endParaRPr>
          </a:p>
          <a:p>
            <a:pPr marL="341313" indent="-227013">
              <a:buClr>
                <a:srgbClr val="000000"/>
              </a:buClr>
              <a:buSzPts val="1800"/>
              <a:buFont typeface="Arial"/>
              <a:buChar char="●"/>
            </a:pPr>
            <a:endParaRPr lang="en-US" sz="2000" b="1" kern="0" dirty="0">
              <a:solidFill>
                <a:schemeClr val="tx1"/>
              </a:solidFill>
              <a:highlight>
                <a:srgbClr val="FFFFFF"/>
              </a:highlight>
            </a:endParaRPr>
          </a:p>
          <a:p>
            <a:pPr marL="341313" indent="-227013">
              <a:buClr>
                <a:srgbClr val="000000"/>
              </a:buClr>
              <a:buSzPts val="1800"/>
              <a:buFont typeface="Arial"/>
              <a:buChar char="●"/>
            </a:pPr>
            <a:endParaRPr lang="en-US" sz="2000" b="1" kern="0" dirty="0">
              <a:solidFill>
                <a:schemeClr val="tx1"/>
              </a:solidFill>
              <a:highlight>
                <a:srgbClr val="FFFFFF"/>
              </a:highlight>
            </a:endParaRPr>
          </a:p>
          <a:p>
            <a:pPr marL="341313" indent="-227013">
              <a:buClr>
                <a:srgbClr val="000000"/>
              </a:buClr>
              <a:buSzPts val="1800"/>
              <a:buFont typeface="Arial"/>
              <a:buChar char="●"/>
            </a:pPr>
            <a:endParaRPr lang="en-US" sz="2000" b="1" kern="0" dirty="0">
              <a:solidFill>
                <a:schemeClr val="tx1"/>
              </a:solidFill>
              <a:highlight>
                <a:srgbClr val="FFFFFF"/>
              </a:highlight>
            </a:endParaRPr>
          </a:p>
          <a:p>
            <a:pPr marL="341313" indent="-227013">
              <a:buClr>
                <a:srgbClr val="000000"/>
              </a:buClr>
              <a:buSzPts val="1800"/>
              <a:buFont typeface="Arial"/>
              <a:buChar char="●"/>
            </a:pPr>
            <a:endParaRPr lang="en-US" sz="2000" b="1" kern="0" dirty="0">
              <a:solidFill>
                <a:schemeClr val="tx1"/>
              </a:solidFill>
              <a:highlight>
                <a:srgbClr val="FFFFFF"/>
              </a:highlight>
            </a:endParaRPr>
          </a:p>
          <a:p>
            <a:pPr marL="341313" indent="-227013">
              <a:buClr>
                <a:srgbClr val="000000"/>
              </a:buClr>
              <a:buSzPts val="1800"/>
              <a:buFont typeface="Arial"/>
              <a:buChar char="●"/>
            </a:pPr>
            <a:endParaRPr lang="en-US" sz="2000" b="1" kern="0" dirty="0">
              <a:solidFill>
                <a:schemeClr val="tx1"/>
              </a:solidFill>
              <a:highlight>
                <a:srgbClr val="FFFFFF"/>
              </a:highlight>
            </a:endParaRPr>
          </a:p>
          <a:p>
            <a:pPr marL="114300" indent="0">
              <a:buClr>
                <a:srgbClr val="000000"/>
              </a:buClr>
              <a:buSzPts val="1800"/>
              <a:buNone/>
            </a:pPr>
            <a:endParaRPr lang="en-US" sz="1600" b="1" kern="0" dirty="0">
              <a:solidFill>
                <a:schemeClr val="tx1"/>
              </a:solidFill>
              <a:highlight>
                <a:srgbClr val="FFFFFF"/>
              </a:highlight>
            </a:endParaRPr>
          </a:p>
          <a:p>
            <a:pPr marL="341313" indent="-227013">
              <a:buClr>
                <a:srgbClr val="000000"/>
              </a:buClr>
              <a:buFont typeface="Arial"/>
              <a:buChar char="●"/>
            </a:pPr>
            <a:endParaRPr lang="en-US" sz="2000" b="1" kern="0" dirty="0">
              <a:solidFill>
                <a:schemeClr val="tx1"/>
              </a:solidFill>
              <a:highlight>
                <a:srgbClr val="FFFFFF"/>
              </a:highlight>
            </a:endParaRPr>
          </a:p>
        </p:txBody>
      </p:sp>
      <p:pic>
        <p:nvPicPr>
          <p:cNvPr id="6" name="Picture 5">
            <a:extLst>
              <a:ext uri="{FF2B5EF4-FFF2-40B4-BE49-F238E27FC236}">
                <a16:creationId xmlns:a16="http://schemas.microsoft.com/office/drawing/2014/main" id="{BCC97D0A-F528-1E48-3B53-8B7AD3C2A927}"/>
              </a:ext>
            </a:extLst>
          </p:cNvPr>
          <p:cNvPicPr>
            <a:picLocks noChangeAspect="1"/>
          </p:cNvPicPr>
          <p:nvPr/>
        </p:nvPicPr>
        <p:blipFill>
          <a:blip r:embed="rId4"/>
          <a:stretch>
            <a:fillRect/>
          </a:stretch>
        </p:blipFill>
        <p:spPr>
          <a:xfrm>
            <a:off x="4876800" y="2626040"/>
            <a:ext cx="2971800" cy="2936560"/>
          </a:xfrm>
          <a:prstGeom prst="rect">
            <a:avLst/>
          </a:prstGeom>
        </p:spPr>
      </p:pic>
    </p:spTree>
    <p:extLst>
      <p:ext uri="{BB962C8B-B14F-4D97-AF65-F5344CB8AC3E}">
        <p14:creationId xmlns:p14="http://schemas.microsoft.com/office/powerpoint/2010/main" val="60524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3"/>
          <p:cNvSpPr txBox="1">
            <a:spLocks noGrp="1"/>
          </p:cNvSpPr>
          <p:nvPr>
            <p:ph type="title"/>
          </p:nvPr>
        </p:nvSpPr>
        <p:spPr>
          <a:xfrm>
            <a:off x="152400" y="76200"/>
            <a:ext cx="8851900" cy="595312"/>
          </a:xfrm>
          <a:prstGeom prst="rect">
            <a:avLst/>
          </a:prstGeom>
          <a:noFill/>
          <a:ln>
            <a:noFill/>
          </a:ln>
        </p:spPr>
        <p:txBody>
          <a:bodyPr spcFirstLastPara="1" vert="horz" wrap="square" lIns="91425" tIns="91425" rIns="91425" bIns="91425" numCol="1" anchor="t" anchorCtr="0" compatLnSpc="1">
            <a:prstTxWarp prst="textNoShape">
              <a:avLst/>
            </a:prstTxWarp>
            <a:noAutofit/>
          </a:bodyPr>
          <a:lstStyle/>
          <a:p>
            <a:pPr>
              <a:lnSpc>
                <a:spcPct val="100000"/>
              </a:lnSpc>
              <a:buSzPct val="111111"/>
            </a:pPr>
            <a:r>
              <a:rPr lang="en-US" dirty="0" err="1"/>
              <a:t>Hier</a:t>
            </a:r>
            <a:r>
              <a:rPr lang="en-US" dirty="0"/>
              <a:t>-RTLMP vs. Commercial Macro Placer</a:t>
            </a:r>
            <a:endParaRPr dirty="0"/>
          </a:p>
        </p:txBody>
      </p:sp>
      <p:pic>
        <p:nvPicPr>
          <p:cNvPr id="202" name="Google Shape;202;p13"/>
          <p:cNvPicPr preferRelativeResize="0">
            <a:picLocks noChangeAspect="1"/>
          </p:cNvPicPr>
          <p:nvPr/>
        </p:nvPicPr>
        <p:blipFill rotWithShape="1">
          <a:blip r:embed="rId3">
            <a:alphaModFix/>
          </a:blip>
          <a:srcRect/>
          <a:stretch/>
        </p:blipFill>
        <p:spPr>
          <a:xfrm>
            <a:off x="598098" y="1055298"/>
            <a:ext cx="7772400" cy="5303520"/>
          </a:xfrm>
          <a:prstGeom prst="rect">
            <a:avLst/>
          </a:prstGeom>
          <a:noFill/>
          <a:ln>
            <a:noFill/>
          </a:ln>
        </p:spPr>
      </p:pic>
      <p:pic>
        <p:nvPicPr>
          <p:cNvPr id="203" name="Google Shape;203;p13"/>
          <p:cNvPicPr preferRelativeResize="0">
            <a:picLocks noChangeAspect="1"/>
          </p:cNvPicPr>
          <p:nvPr/>
        </p:nvPicPr>
        <p:blipFill rotWithShape="1">
          <a:blip r:embed="rId4">
            <a:alphaModFix/>
          </a:blip>
          <a:srcRect/>
          <a:stretch/>
        </p:blipFill>
        <p:spPr>
          <a:xfrm>
            <a:off x="838200" y="1600200"/>
            <a:ext cx="7886996" cy="3398520"/>
          </a:xfrm>
          <a:prstGeom prst="rect">
            <a:avLst/>
          </a:prstGeom>
          <a:noFill/>
          <a:ln>
            <a:noFill/>
          </a:ln>
        </p:spPr>
      </p:pic>
    </p:spTree>
    <p:extLst>
      <p:ext uri="{BB962C8B-B14F-4D97-AF65-F5344CB8AC3E}">
        <p14:creationId xmlns:p14="http://schemas.microsoft.com/office/powerpoint/2010/main" val="239571343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FBB80-1D90-844B-B823-26E851B78E98}"/>
              </a:ext>
            </a:extLst>
          </p:cNvPr>
          <p:cNvSpPr>
            <a:spLocks noGrp="1"/>
          </p:cNvSpPr>
          <p:nvPr>
            <p:ph type="title"/>
          </p:nvPr>
        </p:nvSpPr>
        <p:spPr>
          <a:xfrm>
            <a:off x="161925" y="119749"/>
            <a:ext cx="8851900" cy="595312"/>
          </a:xfrm>
        </p:spPr>
        <p:txBody>
          <a:bodyPr/>
          <a:lstStyle/>
          <a:p>
            <a:r>
              <a:rPr lang="en-US" dirty="0"/>
              <a:t>Direction: Early Design Space Exploration</a:t>
            </a:r>
            <a:endParaRPr lang="en-US" dirty="0">
              <a:solidFill>
                <a:schemeClr val="accent3">
                  <a:lumMod val="75000"/>
                </a:schemeClr>
              </a:solidFill>
            </a:endParaRPr>
          </a:p>
        </p:txBody>
      </p:sp>
      <p:pic>
        <p:nvPicPr>
          <p:cNvPr id="8" name="Picture 7">
            <a:extLst>
              <a:ext uri="{FF2B5EF4-FFF2-40B4-BE49-F238E27FC236}">
                <a16:creationId xmlns:a16="http://schemas.microsoft.com/office/drawing/2014/main" id="{B9747AEB-21F8-0A52-F563-A3CAC3D42AA9}"/>
              </a:ext>
            </a:extLst>
          </p:cNvPr>
          <p:cNvPicPr>
            <a:picLocks noChangeAspect="1"/>
          </p:cNvPicPr>
          <p:nvPr/>
        </p:nvPicPr>
        <p:blipFill rotWithShape="1">
          <a:blip r:embed="rId3"/>
          <a:srcRect l="2016" b="1283"/>
          <a:stretch/>
        </p:blipFill>
        <p:spPr>
          <a:xfrm>
            <a:off x="26772" y="877329"/>
            <a:ext cx="3581400" cy="4101759"/>
          </a:xfrm>
          <a:prstGeom prst="rect">
            <a:avLst/>
          </a:prstGeom>
        </p:spPr>
      </p:pic>
      <p:sp>
        <p:nvSpPr>
          <p:cNvPr id="3" name="Google Shape;213;g2175660c4cc_0_116">
            <a:extLst>
              <a:ext uri="{FF2B5EF4-FFF2-40B4-BE49-F238E27FC236}">
                <a16:creationId xmlns:a16="http://schemas.microsoft.com/office/drawing/2014/main" id="{7C46F486-43AA-A45E-EA13-FA38432DEA86}"/>
              </a:ext>
            </a:extLst>
          </p:cNvPr>
          <p:cNvSpPr txBox="1">
            <a:spLocks/>
          </p:cNvSpPr>
          <p:nvPr/>
        </p:nvSpPr>
        <p:spPr>
          <a:xfrm>
            <a:off x="3657600" y="877329"/>
            <a:ext cx="5303084" cy="567587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751"/>
              </a:spcBef>
              <a:spcAft>
                <a:spcPts val="0"/>
              </a:spcAft>
              <a:buClr>
                <a:srgbClr val="C00000"/>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rgbClr val="C0000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rgbClr val="C00000"/>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rgbClr val="C00000"/>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rgbClr val="C00000"/>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9pPr>
          </a:lstStyle>
          <a:p>
            <a:pPr marL="341313" indent="-227013">
              <a:buClr>
                <a:srgbClr val="000000"/>
              </a:buClr>
              <a:buSzPts val="1800"/>
              <a:buFont typeface="Arial"/>
              <a:buChar char="●"/>
            </a:pPr>
            <a:r>
              <a:rPr lang="en-US" sz="2000" b="1" kern="0" dirty="0">
                <a:solidFill>
                  <a:srgbClr val="548235"/>
                </a:solidFill>
                <a:highlight>
                  <a:srgbClr val="FFFFFF"/>
                </a:highlight>
              </a:rPr>
              <a:t>Can we better explore architecture and SoC floorplan design spaces?</a:t>
            </a:r>
          </a:p>
          <a:p>
            <a:pPr marL="341313" indent="-227013">
              <a:buClr>
                <a:srgbClr val="000000"/>
              </a:buClr>
              <a:buSzPts val="1800"/>
              <a:buFont typeface="Arial"/>
              <a:buChar char="●"/>
            </a:pPr>
            <a:r>
              <a:rPr lang="en-US" sz="2000" b="1" kern="0" dirty="0" err="1">
                <a:solidFill>
                  <a:schemeClr val="tx1"/>
                </a:solidFill>
                <a:highlight>
                  <a:srgbClr val="FFFFFF"/>
                </a:highlight>
              </a:rPr>
              <a:t>Hier</a:t>
            </a:r>
            <a:r>
              <a:rPr lang="en-US" sz="2000" b="1" kern="0" dirty="0">
                <a:solidFill>
                  <a:schemeClr val="tx1"/>
                </a:solidFill>
                <a:highlight>
                  <a:srgbClr val="FFFFFF"/>
                </a:highlight>
              </a:rPr>
              <a:t>-RTLMP:  /</a:t>
            </a:r>
            <a:r>
              <a:rPr lang="en-US" sz="2000" b="1" kern="0" dirty="0" err="1">
                <a:solidFill>
                  <a:schemeClr val="tx1"/>
                </a:solidFill>
                <a:highlight>
                  <a:srgbClr val="FFFFFF"/>
                </a:highlight>
              </a:rPr>
              <a:t>src</a:t>
            </a:r>
            <a:r>
              <a:rPr lang="en-US" sz="2000" b="1" kern="0" dirty="0">
                <a:solidFill>
                  <a:schemeClr val="tx1"/>
                </a:solidFill>
                <a:highlight>
                  <a:srgbClr val="FFFFFF"/>
                </a:highlight>
              </a:rPr>
              <a:t>/mpl2</a:t>
            </a:r>
          </a:p>
          <a:p>
            <a:pPr marL="798513" lvl="1" indent="-227013">
              <a:buClr>
                <a:srgbClr val="000000"/>
              </a:buClr>
              <a:buFont typeface="Arial"/>
              <a:buChar char="●"/>
            </a:pPr>
            <a:r>
              <a:rPr lang="en-US" sz="1600" b="1" kern="0" dirty="0">
                <a:solidFill>
                  <a:schemeClr val="tx1"/>
                </a:solidFill>
                <a:highlight>
                  <a:srgbClr val="FFFFFF"/>
                </a:highlight>
              </a:rPr>
              <a:t>RTL and dataflow-driven, human expert-like</a:t>
            </a:r>
          </a:p>
          <a:p>
            <a:pPr marL="341313" indent="-227013">
              <a:buClr>
                <a:srgbClr val="000000"/>
              </a:buClr>
              <a:buSzPts val="1800"/>
              <a:buFont typeface="Arial"/>
              <a:buChar char="●"/>
            </a:pPr>
            <a:endParaRPr lang="en-US" sz="2000" b="1" kern="0" dirty="0">
              <a:solidFill>
                <a:schemeClr val="tx1"/>
              </a:solidFill>
              <a:highlight>
                <a:srgbClr val="FFFFFF"/>
              </a:highlight>
            </a:endParaRPr>
          </a:p>
          <a:p>
            <a:pPr marL="341313" indent="-227013">
              <a:buClr>
                <a:srgbClr val="000000"/>
              </a:buClr>
              <a:buSzPts val="1800"/>
              <a:buFont typeface="Arial"/>
              <a:buChar char="●"/>
            </a:pPr>
            <a:endParaRPr lang="en-US" sz="2000" b="1" kern="0" dirty="0">
              <a:solidFill>
                <a:schemeClr val="tx1"/>
              </a:solidFill>
              <a:highlight>
                <a:srgbClr val="FFFFFF"/>
              </a:highlight>
            </a:endParaRPr>
          </a:p>
          <a:p>
            <a:pPr marL="341313" indent="-227013">
              <a:buClr>
                <a:srgbClr val="000000"/>
              </a:buClr>
              <a:buSzPts val="1800"/>
              <a:buFont typeface="Arial"/>
              <a:buChar char="●"/>
            </a:pPr>
            <a:endParaRPr lang="en-US" sz="2000" b="1" kern="0" dirty="0">
              <a:solidFill>
                <a:schemeClr val="tx1"/>
              </a:solidFill>
              <a:highlight>
                <a:srgbClr val="FFFFFF"/>
              </a:highlight>
            </a:endParaRPr>
          </a:p>
          <a:p>
            <a:pPr marL="341313" indent="-227013">
              <a:buClr>
                <a:srgbClr val="000000"/>
              </a:buClr>
              <a:buSzPts val="1800"/>
              <a:buFont typeface="Arial"/>
              <a:buChar char="●"/>
            </a:pPr>
            <a:endParaRPr lang="en-US" sz="2000" b="1" kern="0" dirty="0">
              <a:solidFill>
                <a:schemeClr val="tx1"/>
              </a:solidFill>
              <a:highlight>
                <a:srgbClr val="FFFFFF"/>
              </a:highlight>
            </a:endParaRPr>
          </a:p>
          <a:p>
            <a:pPr marL="341313" indent="-227013">
              <a:buClr>
                <a:srgbClr val="000000"/>
              </a:buClr>
              <a:buSzPts val="1800"/>
              <a:buFont typeface="Arial"/>
              <a:buChar char="●"/>
            </a:pPr>
            <a:endParaRPr lang="en-US" sz="2000" b="1" kern="0" dirty="0">
              <a:solidFill>
                <a:schemeClr val="tx1"/>
              </a:solidFill>
              <a:highlight>
                <a:srgbClr val="FFFFFF"/>
              </a:highlight>
            </a:endParaRPr>
          </a:p>
          <a:p>
            <a:pPr marL="341313" indent="-227013">
              <a:buClr>
                <a:srgbClr val="000000"/>
              </a:buClr>
              <a:buSzPts val="1800"/>
              <a:buFont typeface="Arial"/>
              <a:buChar char="●"/>
            </a:pPr>
            <a:endParaRPr lang="en-US" sz="2000" b="1" kern="0" dirty="0">
              <a:solidFill>
                <a:schemeClr val="tx1"/>
              </a:solidFill>
              <a:highlight>
                <a:srgbClr val="FFFFFF"/>
              </a:highlight>
            </a:endParaRPr>
          </a:p>
          <a:p>
            <a:pPr marL="341313" indent="-227013">
              <a:buClr>
                <a:srgbClr val="000000"/>
              </a:buClr>
              <a:buSzPts val="1800"/>
              <a:buFont typeface="Arial"/>
              <a:buChar char="●"/>
            </a:pPr>
            <a:endParaRPr lang="en-US" sz="2000" b="1" kern="0" dirty="0">
              <a:solidFill>
                <a:schemeClr val="tx1"/>
              </a:solidFill>
              <a:highlight>
                <a:srgbClr val="FFFFFF"/>
              </a:highlight>
            </a:endParaRPr>
          </a:p>
          <a:p>
            <a:pPr marL="341313" indent="-227013">
              <a:buClr>
                <a:srgbClr val="000000"/>
              </a:buClr>
              <a:buSzPts val="1800"/>
              <a:buFont typeface="Arial"/>
              <a:buChar char="●"/>
            </a:pPr>
            <a:endParaRPr lang="en-US" sz="2000" b="1" kern="0" dirty="0">
              <a:solidFill>
                <a:schemeClr val="tx1"/>
              </a:solidFill>
              <a:highlight>
                <a:srgbClr val="FFFFFF"/>
              </a:highlight>
            </a:endParaRPr>
          </a:p>
          <a:p>
            <a:pPr marL="341313" indent="-227013">
              <a:buClr>
                <a:srgbClr val="000000"/>
              </a:buClr>
              <a:buSzPts val="1800"/>
              <a:buFont typeface="Arial"/>
              <a:buChar char="●"/>
            </a:pPr>
            <a:endParaRPr lang="en-US" sz="2000" b="1" kern="0" dirty="0">
              <a:solidFill>
                <a:schemeClr val="tx1"/>
              </a:solidFill>
              <a:highlight>
                <a:srgbClr val="FFFFFF"/>
              </a:highlight>
            </a:endParaRPr>
          </a:p>
          <a:p>
            <a:pPr marL="341313" indent="-227013">
              <a:buClr>
                <a:srgbClr val="000000"/>
              </a:buClr>
              <a:buSzPts val="1800"/>
              <a:buFont typeface="Arial"/>
              <a:buChar char="●"/>
            </a:pPr>
            <a:r>
              <a:rPr lang="en-US" sz="2000" b="1" kern="0" dirty="0" err="1">
                <a:solidFill>
                  <a:schemeClr val="tx1"/>
                </a:solidFill>
                <a:highlight>
                  <a:srgbClr val="FFFF00"/>
                </a:highlight>
              </a:rPr>
              <a:t>TritonPart</a:t>
            </a:r>
            <a:r>
              <a:rPr lang="en-US" sz="2000" b="1" kern="0" dirty="0">
                <a:solidFill>
                  <a:schemeClr val="tx1"/>
                </a:solidFill>
                <a:highlight>
                  <a:srgbClr val="FFFF00"/>
                </a:highlight>
              </a:rPr>
              <a:t>:  /</a:t>
            </a:r>
            <a:r>
              <a:rPr lang="en-US" sz="2000" b="1" kern="0" dirty="0" err="1">
                <a:solidFill>
                  <a:schemeClr val="tx1"/>
                </a:solidFill>
                <a:highlight>
                  <a:srgbClr val="FFFF00"/>
                </a:highlight>
              </a:rPr>
              <a:t>src</a:t>
            </a:r>
            <a:r>
              <a:rPr lang="en-US" sz="2000" b="1" kern="0" dirty="0">
                <a:solidFill>
                  <a:schemeClr val="tx1"/>
                </a:solidFill>
                <a:highlight>
                  <a:srgbClr val="FFFF00"/>
                </a:highlight>
              </a:rPr>
              <a:t>/par</a:t>
            </a:r>
          </a:p>
          <a:p>
            <a:pPr marL="798513" lvl="1" indent="-227013">
              <a:buClr>
                <a:srgbClr val="000000"/>
              </a:buClr>
              <a:buFont typeface="Arial"/>
              <a:buChar char="●"/>
            </a:pPr>
            <a:r>
              <a:rPr lang="en-US" sz="1600" b="1" kern="0" dirty="0">
                <a:solidFill>
                  <a:schemeClr val="tx1"/>
                </a:solidFill>
                <a:highlight>
                  <a:srgbClr val="FFFF00"/>
                </a:highlight>
              </a:rPr>
              <a:t>Timing- and constraint-driven partitioner</a:t>
            </a:r>
          </a:p>
          <a:p>
            <a:pPr marL="798513" lvl="1" indent="-227013">
              <a:buClr>
                <a:srgbClr val="000000"/>
              </a:buClr>
              <a:buFont typeface="Arial"/>
              <a:buChar char="●"/>
            </a:pPr>
            <a:r>
              <a:rPr lang="en-US" sz="1600" b="1" kern="0" dirty="0">
                <a:solidFill>
                  <a:schemeClr val="tx1"/>
                </a:solidFill>
                <a:highlight>
                  <a:srgbClr val="FFFF00"/>
                </a:highlight>
              </a:rPr>
              <a:t>Displaces </a:t>
            </a:r>
            <a:r>
              <a:rPr lang="en-US" sz="1600" b="1" kern="0" dirty="0" err="1">
                <a:solidFill>
                  <a:schemeClr val="tx1"/>
                </a:solidFill>
                <a:highlight>
                  <a:srgbClr val="FFFF00"/>
                </a:highlight>
              </a:rPr>
              <a:t>hMETIS</a:t>
            </a:r>
            <a:r>
              <a:rPr lang="en-US" sz="1600" b="1" kern="0" dirty="0">
                <a:solidFill>
                  <a:schemeClr val="tx1"/>
                </a:solidFill>
                <a:highlight>
                  <a:srgbClr val="FFFF00"/>
                </a:highlight>
              </a:rPr>
              <a:t>, </a:t>
            </a:r>
            <a:r>
              <a:rPr lang="en-US" sz="1600" b="1" kern="0" dirty="0" err="1">
                <a:solidFill>
                  <a:schemeClr val="tx1"/>
                </a:solidFill>
                <a:highlight>
                  <a:srgbClr val="FFFF00"/>
                </a:highlight>
              </a:rPr>
              <a:t>KaHyPar</a:t>
            </a:r>
            <a:r>
              <a:rPr lang="en-US" sz="1600" b="1" kern="0" dirty="0">
                <a:solidFill>
                  <a:schemeClr val="tx1"/>
                </a:solidFill>
                <a:highlight>
                  <a:srgbClr val="FFFF00"/>
                </a:highlight>
              </a:rPr>
              <a:t>  </a:t>
            </a:r>
          </a:p>
          <a:p>
            <a:pPr marL="341313" indent="-227013">
              <a:buClr>
                <a:srgbClr val="000000"/>
              </a:buClr>
              <a:buFont typeface="Arial"/>
              <a:buChar char="●"/>
            </a:pPr>
            <a:endParaRPr lang="en-US" sz="2000" b="1" kern="0" dirty="0">
              <a:solidFill>
                <a:schemeClr val="tx1"/>
              </a:solidFill>
              <a:highlight>
                <a:srgbClr val="FFFFFF"/>
              </a:highlight>
            </a:endParaRPr>
          </a:p>
        </p:txBody>
      </p:sp>
      <p:pic>
        <p:nvPicPr>
          <p:cNvPr id="6" name="Picture 5">
            <a:extLst>
              <a:ext uri="{FF2B5EF4-FFF2-40B4-BE49-F238E27FC236}">
                <a16:creationId xmlns:a16="http://schemas.microsoft.com/office/drawing/2014/main" id="{BCC97D0A-F528-1E48-3B53-8B7AD3C2A927}"/>
              </a:ext>
            </a:extLst>
          </p:cNvPr>
          <p:cNvPicPr>
            <a:picLocks noChangeAspect="1"/>
          </p:cNvPicPr>
          <p:nvPr/>
        </p:nvPicPr>
        <p:blipFill>
          <a:blip r:embed="rId4"/>
          <a:stretch>
            <a:fillRect/>
          </a:stretch>
        </p:blipFill>
        <p:spPr>
          <a:xfrm>
            <a:off x="4876800" y="2626040"/>
            <a:ext cx="2971800" cy="2936560"/>
          </a:xfrm>
          <a:prstGeom prst="rect">
            <a:avLst/>
          </a:prstGeom>
        </p:spPr>
      </p:pic>
    </p:spTree>
    <p:extLst>
      <p:ext uri="{BB962C8B-B14F-4D97-AF65-F5344CB8AC3E}">
        <p14:creationId xmlns:p14="http://schemas.microsoft.com/office/powerpoint/2010/main" val="603265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animEffect transition="in" filter="fade">
                                      <p:cBhvr>
                                        <p:cTn id="7" dur="500"/>
                                        <p:tgtEl>
                                          <p:spTgt spid="3">
                                            <p:txEl>
                                              <p:pRg st="12" end="1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3" end="13"/>
                                            </p:txEl>
                                          </p:spTgt>
                                        </p:tgtEl>
                                        <p:attrNameLst>
                                          <p:attrName>style.visibility</p:attrName>
                                        </p:attrNameLst>
                                      </p:cBhvr>
                                      <p:to>
                                        <p:strVal val="visible"/>
                                      </p:to>
                                    </p:set>
                                    <p:animEffect transition="in" filter="fade">
                                      <p:cBhvr>
                                        <p:cTn id="10" dur="500"/>
                                        <p:tgtEl>
                                          <p:spTgt spid="3">
                                            <p:txEl>
                                              <p:pRg st="13" end="1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4" end="14"/>
                                            </p:txEl>
                                          </p:spTgt>
                                        </p:tgtEl>
                                        <p:attrNameLst>
                                          <p:attrName>style.visibility</p:attrName>
                                        </p:attrNameLst>
                                      </p:cBhvr>
                                      <p:to>
                                        <p:strVal val="visible"/>
                                      </p:to>
                                    </p:set>
                                    <p:animEffect transition="in" filter="fade">
                                      <p:cBhvr>
                                        <p:cTn id="1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b="1" dirty="0">
                <a:solidFill>
                  <a:srgbClr val="254061"/>
                </a:solidFill>
              </a:rPr>
              <a:t>Agenda</a:t>
            </a:r>
            <a:endParaRPr lang="en-US" sz="2400" dirty="0"/>
          </a:p>
        </p:txBody>
      </p:sp>
      <p:sp>
        <p:nvSpPr>
          <p:cNvPr id="7" name="Google Shape;347;p7">
            <a:extLst>
              <a:ext uri="{FF2B5EF4-FFF2-40B4-BE49-F238E27FC236}">
                <a16:creationId xmlns:a16="http://schemas.microsoft.com/office/drawing/2014/main" id="{CC4F269E-CF9A-49AA-98E2-12D4E2C85E8A}"/>
              </a:ext>
            </a:extLst>
          </p:cNvPr>
          <p:cNvSpPr txBox="1">
            <a:spLocks/>
          </p:cNvSpPr>
          <p:nvPr/>
        </p:nvSpPr>
        <p:spPr>
          <a:xfrm>
            <a:off x="135639" y="1046502"/>
            <a:ext cx="8864416" cy="4765964"/>
          </a:xfrm>
          <a:prstGeom prst="rect">
            <a:avLst/>
          </a:prstGeom>
          <a:noFill/>
          <a:ln>
            <a:noFill/>
          </a:ln>
        </p:spPr>
        <p:txBody>
          <a:bodyPr spcFirstLastPara="1" vert="horz" wrap="square" lIns="91425" tIns="45700" rIns="91425" bIns="45700" rtlCol="0" anchor="t" anchorCtr="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indent="-295275"/>
            <a:r>
              <a:rPr lang="en-US" sz="2400" b="1" dirty="0"/>
              <a:t>What is </a:t>
            </a:r>
            <a:r>
              <a:rPr lang="en-US" sz="2400" b="1" dirty="0" err="1"/>
              <a:t>OpenROAD</a:t>
            </a:r>
            <a:r>
              <a:rPr lang="en-US" sz="2400" b="1" dirty="0"/>
              <a:t> ?</a:t>
            </a:r>
          </a:p>
          <a:p>
            <a:pPr marL="346075" indent="-295275"/>
            <a:endParaRPr lang="en-US" sz="2400" b="1" dirty="0">
              <a:solidFill>
                <a:srgbClr val="FF0000"/>
              </a:solidFill>
            </a:endParaRPr>
          </a:p>
          <a:p>
            <a:pPr marL="346075" indent="-295275"/>
            <a:r>
              <a:rPr lang="en-US" sz="2400" b="1" dirty="0"/>
              <a:t>How did we get here ?   (The Journey)</a:t>
            </a:r>
          </a:p>
          <a:p>
            <a:pPr marL="346075" indent="-295275"/>
            <a:endParaRPr lang="en-US" sz="2400" b="1" dirty="0"/>
          </a:p>
          <a:p>
            <a:pPr marL="346075" indent="-295275"/>
            <a:r>
              <a:rPr lang="en-US" sz="2400" b="1" dirty="0">
                <a:solidFill>
                  <a:srgbClr val="FF0000"/>
                </a:solidFill>
              </a:rPr>
              <a:t>Where are we going ?  (The Roadmap)</a:t>
            </a:r>
          </a:p>
          <a:p>
            <a:pPr marL="630238" lvl="1" indent="-295275"/>
            <a:r>
              <a:rPr lang="en-US" sz="2000" b="1" dirty="0">
                <a:solidFill>
                  <a:srgbClr val="FF0000"/>
                </a:solidFill>
              </a:rPr>
              <a:t>Tool Development</a:t>
            </a:r>
          </a:p>
          <a:p>
            <a:pPr marL="230186" indent="-52386">
              <a:lnSpc>
                <a:spcPct val="85000"/>
              </a:lnSpc>
              <a:spcBef>
                <a:spcPts val="1000"/>
              </a:spcBef>
              <a:buSzPts val="2800"/>
              <a:buFont typeface="Arial"/>
              <a:buNone/>
            </a:pPr>
            <a:endParaRPr lang="en-US" sz="2000" dirty="0"/>
          </a:p>
        </p:txBody>
      </p:sp>
    </p:spTree>
    <p:extLst>
      <p:ext uri="{BB962C8B-B14F-4D97-AF65-F5344CB8AC3E}">
        <p14:creationId xmlns:p14="http://schemas.microsoft.com/office/powerpoint/2010/main" val="419391145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g24d6fc0cc67_0_0"/>
          <p:cNvSpPr txBox="1">
            <a:spLocks noGrp="1"/>
          </p:cNvSpPr>
          <p:nvPr>
            <p:ph type="title"/>
          </p:nvPr>
        </p:nvSpPr>
        <p:spPr>
          <a:xfrm>
            <a:off x="76200" y="0"/>
            <a:ext cx="8851900" cy="595312"/>
          </a:xfrm>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lnSpc>
                <a:spcPct val="100000"/>
              </a:lnSpc>
              <a:spcBef>
                <a:spcPts val="360"/>
              </a:spcBef>
            </a:pPr>
            <a:r>
              <a:rPr lang="en-US" dirty="0" err="1">
                <a:solidFill>
                  <a:schemeClr val="dk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OpenROAD</a:t>
            </a:r>
            <a:r>
              <a:rPr lang="en-US" dirty="0">
                <a:solidFill>
                  <a:schemeClr val="dk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Development</a:t>
            </a:r>
            <a:endParaRPr sz="1800" dirty="0">
              <a:solidFill>
                <a:schemeClr val="accent3"/>
              </a:solidFill>
              <a:latin typeface="Arial"/>
              <a:ea typeface="Arial"/>
              <a:cs typeface="Arial"/>
              <a:sym typeface="Arial"/>
            </a:endParaRPr>
          </a:p>
        </p:txBody>
      </p:sp>
      <p:sp>
        <p:nvSpPr>
          <p:cNvPr id="4" name="Google Shape;151;g24d6fc0cc67_0_0">
            <a:extLst>
              <a:ext uri="{FF2B5EF4-FFF2-40B4-BE49-F238E27FC236}">
                <a16:creationId xmlns:a16="http://schemas.microsoft.com/office/drawing/2014/main" id="{FAC6564A-D7AE-16E3-9FF9-6F0E06510C49}"/>
              </a:ext>
            </a:extLst>
          </p:cNvPr>
          <p:cNvSpPr txBox="1">
            <a:spLocks noGrp="1"/>
          </p:cNvSpPr>
          <p:nvPr>
            <p:ph idx="1"/>
          </p:nvPr>
        </p:nvSpPr>
        <p:spPr>
          <a:xfrm>
            <a:off x="12612" y="762000"/>
            <a:ext cx="9131388" cy="6172200"/>
          </a:xfrm>
          <a:prstGeom prst="rect">
            <a:avLst/>
          </a:prstGeom>
          <a:noFill/>
          <a:ln>
            <a:noFill/>
          </a:ln>
        </p:spPr>
        <p:txBody>
          <a:bodyPr spcFirstLastPara="1" vert="horz" wrap="square" lIns="91425" tIns="45700" rIns="91425" bIns="45700" numCol="1" anchor="t" anchorCtr="0" compatLnSpc="1">
            <a:prstTxWarp prst="textNoShape">
              <a:avLst/>
            </a:prstTxWarp>
            <a:normAutofit lnSpcReduction="10000"/>
          </a:bodyPr>
          <a:lstStyle/>
          <a:p>
            <a:r>
              <a:rPr lang="en-US" b="1" dirty="0"/>
              <a:t>How do </a:t>
            </a:r>
            <a:r>
              <a:rPr lang="en-US" b="1" u="sng" dirty="0">
                <a:solidFill>
                  <a:srgbClr val="1B00C0"/>
                </a:solidFill>
              </a:rPr>
              <a:t>we</a:t>
            </a:r>
            <a:r>
              <a:rPr lang="en-US" b="1" dirty="0"/>
              <a:t> determine our priorities?</a:t>
            </a:r>
          </a:p>
          <a:p>
            <a:pPr marL="396875" lvl="1" indent="-225425"/>
            <a:r>
              <a:rPr lang="en-US" dirty="0"/>
              <a:t>Align to recurring issues/requests  </a:t>
            </a:r>
          </a:p>
          <a:p>
            <a:pPr marL="396875" lvl="1" indent="-225425"/>
            <a:r>
              <a:rPr lang="en-US" dirty="0"/>
              <a:t>Strive for biggest impact to the most users</a:t>
            </a:r>
          </a:p>
          <a:p>
            <a:pPr marL="396875" lvl="1" indent="-225425"/>
            <a:r>
              <a:rPr lang="en-US" dirty="0"/>
              <a:t>Ensure project sponsors, funders are getting what they want</a:t>
            </a:r>
          </a:p>
          <a:p>
            <a:pPr marL="396875" lvl="1" indent="-225425"/>
            <a:r>
              <a:rPr lang="en-US" dirty="0"/>
              <a:t>Allow enough time, effort for each project to build code to last</a:t>
            </a:r>
            <a:endParaRPr lang="en-US" b="1" dirty="0"/>
          </a:p>
          <a:p>
            <a:r>
              <a:rPr lang="en-US" b="1" dirty="0"/>
              <a:t>How do </a:t>
            </a:r>
            <a:r>
              <a:rPr lang="en-US" b="1" u="sng" dirty="0">
                <a:solidFill>
                  <a:srgbClr val="1B00C0"/>
                </a:solidFill>
              </a:rPr>
              <a:t>partners</a:t>
            </a:r>
            <a:r>
              <a:rPr lang="en-US" b="1" dirty="0"/>
              <a:t> determine our priorities?</a:t>
            </a:r>
          </a:p>
          <a:p>
            <a:pPr marL="396875" lvl="1" indent="-225425"/>
            <a:r>
              <a:rPr lang="en-US" dirty="0"/>
              <a:t>Drive tool development </a:t>
            </a:r>
          </a:p>
          <a:p>
            <a:pPr marL="630237" lvl="2" indent="-225425"/>
            <a:r>
              <a:rPr lang="en-US" dirty="0"/>
              <a:t>Example: multi-height cell support</a:t>
            </a:r>
          </a:p>
          <a:p>
            <a:pPr marL="396875" lvl="1" indent="-225425"/>
            <a:r>
              <a:rPr lang="en-US" dirty="0"/>
              <a:t>Support tool development</a:t>
            </a:r>
          </a:p>
          <a:p>
            <a:pPr marL="630237" lvl="2" indent="-225425"/>
            <a:r>
              <a:rPr lang="en-US" dirty="0"/>
              <a:t>Gifts, contracts (for specific enhancements, user support)</a:t>
            </a:r>
          </a:p>
          <a:p>
            <a:pPr marL="57150" indent="-225425"/>
            <a:r>
              <a:rPr lang="en-US" b="1" dirty="0">
                <a:solidFill>
                  <a:srgbClr val="1B00C0"/>
                </a:solidFill>
              </a:rPr>
              <a:t>Many targets are awaiting resources</a:t>
            </a:r>
          </a:p>
          <a:p>
            <a:pPr marL="630237" lvl="2" indent="-225425"/>
            <a:r>
              <a:rPr lang="en-US" dirty="0"/>
              <a:t>Improved timing awareness in GRT</a:t>
            </a:r>
          </a:p>
          <a:p>
            <a:pPr marL="630237" lvl="2" indent="-225425"/>
            <a:r>
              <a:rPr lang="en-US" dirty="0"/>
              <a:t>Post-GRT repair ERC and timing</a:t>
            </a:r>
          </a:p>
          <a:p>
            <a:pPr marL="630237" lvl="2" indent="-225425"/>
            <a:r>
              <a:rPr lang="en-US" dirty="0"/>
              <a:t>DFT (scan chains and reordering)</a:t>
            </a:r>
          </a:p>
          <a:p>
            <a:pPr marL="630237" lvl="2" indent="-225425"/>
            <a:r>
              <a:rPr lang="en-US" dirty="0"/>
              <a:t>CCS</a:t>
            </a:r>
          </a:p>
          <a:p>
            <a:pPr marL="630237" lvl="2" indent="-225425"/>
            <a:r>
              <a:rPr lang="en-US" dirty="0"/>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6" end="6"/>
                                            </p:txEl>
                                          </p:spTgt>
                                        </p:tgtEl>
                                        <p:attrNameLst>
                                          <p:attrName>style.visibility</p:attrName>
                                        </p:attrNameLst>
                                      </p:cBhvr>
                                      <p:to>
                                        <p:strVal val="visible"/>
                                      </p:to>
                                    </p:set>
                                    <p:animEffect transition="in" filter="fade">
                                      <p:cBhvr>
                                        <p:cTn id="10" dur="500"/>
                                        <p:tgtEl>
                                          <p:spTgt spid="4">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animEffect transition="in" filter="fade">
                                      <p:cBhvr>
                                        <p:cTn id="13" dur="500"/>
                                        <p:tgtEl>
                                          <p:spTgt spid="4">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8" end="8"/>
                                            </p:txEl>
                                          </p:spTgt>
                                        </p:tgtEl>
                                        <p:attrNameLst>
                                          <p:attrName>style.visibility</p:attrName>
                                        </p:attrNameLst>
                                      </p:cBhvr>
                                      <p:to>
                                        <p:strVal val="visible"/>
                                      </p:to>
                                    </p:set>
                                    <p:animEffect transition="in" filter="fade">
                                      <p:cBhvr>
                                        <p:cTn id="16" dur="500"/>
                                        <p:tgtEl>
                                          <p:spTgt spid="4">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animEffect transition="in" filter="fade">
                                      <p:cBhvr>
                                        <p:cTn id="19" dur="500"/>
                                        <p:tgtEl>
                                          <p:spTgt spid="4">
                                            <p:txEl>
                                              <p:pRg st="9" end="9"/>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10" end="10"/>
                                            </p:txEl>
                                          </p:spTgt>
                                        </p:tgtEl>
                                        <p:attrNameLst>
                                          <p:attrName>style.visibility</p:attrName>
                                        </p:attrNameLst>
                                      </p:cBhvr>
                                      <p:to>
                                        <p:strVal val="visible"/>
                                      </p:to>
                                    </p:set>
                                    <p:animEffect transition="in" filter="fade">
                                      <p:cBhvr>
                                        <p:cTn id="24" dur="500"/>
                                        <p:tgtEl>
                                          <p:spTgt spid="4">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animEffect transition="in" filter="fade">
                                      <p:cBhvr>
                                        <p:cTn id="27" dur="500"/>
                                        <p:tgtEl>
                                          <p:spTgt spid="4">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12" end="12"/>
                                            </p:txEl>
                                          </p:spTgt>
                                        </p:tgtEl>
                                        <p:attrNameLst>
                                          <p:attrName>style.visibility</p:attrName>
                                        </p:attrNameLst>
                                      </p:cBhvr>
                                      <p:to>
                                        <p:strVal val="visible"/>
                                      </p:to>
                                    </p:set>
                                    <p:animEffect transition="in" filter="fade">
                                      <p:cBhvr>
                                        <p:cTn id="30" dur="500"/>
                                        <p:tgtEl>
                                          <p:spTgt spid="4">
                                            <p:txEl>
                                              <p:pRg st="12" end="1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animEffect transition="in" filter="fade">
                                      <p:cBhvr>
                                        <p:cTn id="33" dur="500"/>
                                        <p:tgtEl>
                                          <p:spTgt spid="4">
                                            <p:txEl>
                                              <p:pRg st="13" end="1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14" end="14"/>
                                            </p:txEl>
                                          </p:spTgt>
                                        </p:tgtEl>
                                        <p:attrNameLst>
                                          <p:attrName>style.visibility</p:attrName>
                                        </p:attrNameLst>
                                      </p:cBhvr>
                                      <p:to>
                                        <p:strVal val="visible"/>
                                      </p:to>
                                    </p:set>
                                    <p:animEffect transition="in" filter="fade">
                                      <p:cBhvr>
                                        <p:cTn id="36" dur="500"/>
                                        <p:tgtEl>
                                          <p:spTgt spid="4">
                                            <p:txEl>
                                              <p:pRg st="14" end="1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15" end="15"/>
                                            </p:txEl>
                                          </p:spTgt>
                                        </p:tgtEl>
                                        <p:attrNameLst>
                                          <p:attrName>style.visibility</p:attrName>
                                        </p:attrNameLst>
                                      </p:cBhvr>
                                      <p:to>
                                        <p:strVal val="visible"/>
                                      </p:to>
                                    </p:set>
                                    <p:animEffect transition="in" filter="fade">
                                      <p:cBhvr>
                                        <p:cTn id="39" dur="5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b="1" dirty="0">
                <a:solidFill>
                  <a:srgbClr val="254061"/>
                </a:solidFill>
              </a:rPr>
              <a:t>The Crisis of Hardware Design</a:t>
            </a:r>
            <a:endParaRPr lang="en-US" sz="2400" dirty="0"/>
          </a:p>
        </p:txBody>
      </p:sp>
      <p:pic>
        <p:nvPicPr>
          <p:cNvPr id="4" name="Picture 16">
            <a:extLst>
              <a:ext uri="{FF2B5EF4-FFF2-40B4-BE49-F238E27FC236}">
                <a16:creationId xmlns:a16="http://schemas.microsoft.com/office/drawing/2014/main" id="{ADBEFA8E-D6D7-4B81-9BDA-42EFA14E6DF4}"/>
              </a:ext>
            </a:extLst>
          </p:cNvPr>
          <p:cNvPicPr>
            <a:picLocks noChangeAspect="1"/>
          </p:cNvPicPr>
          <p:nvPr/>
        </p:nvPicPr>
        <p:blipFill rotWithShape="1">
          <a:blip r:embed="rId3"/>
          <a:srcRect l="18000" t="29395" r="19867" b="12799"/>
          <a:stretch/>
        </p:blipFill>
        <p:spPr>
          <a:xfrm>
            <a:off x="467833" y="1415439"/>
            <a:ext cx="6757216" cy="3897295"/>
          </a:xfrm>
          <a:prstGeom prst="rect">
            <a:avLst/>
          </a:prstGeom>
          <a:ln w="190500">
            <a:noFill/>
          </a:ln>
          <a:effectLst/>
        </p:spPr>
      </p:pic>
      <p:sp>
        <p:nvSpPr>
          <p:cNvPr id="5" name="Content Placeholder 3">
            <a:extLst>
              <a:ext uri="{FF2B5EF4-FFF2-40B4-BE49-F238E27FC236}">
                <a16:creationId xmlns:a16="http://schemas.microsoft.com/office/drawing/2014/main" id="{AF8B60C5-6F63-4285-A61F-CE235BB1AF64}"/>
              </a:ext>
            </a:extLst>
          </p:cNvPr>
          <p:cNvSpPr txBox="1">
            <a:spLocks/>
          </p:cNvSpPr>
          <p:nvPr/>
        </p:nvSpPr>
        <p:spPr>
          <a:xfrm>
            <a:off x="7148849" y="3065501"/>
            <a:ext cx="1548584" cy="509272"/>
          </a:xfrm>
          <a:prstGeom prst="rect">
            <a:avLst/>
          </a:prstGeom>
        </p:spPr>
        <p:txBody>
          <a:bodyPr vert="horz" lIns="91440" tIns="45720" rIns="91440" bIns="45720" rtlCol="0">
            <a:noAutofit/>
          </a:bodyPr>
          <a:lstStyle>
            <a:lvl1pPr marL="344488" indent="-344488" algn="l" defTabSz="457200" rtl="0" eaLnBrk="1" latinLnBrk="0" hangingPunct="1">
              <a:spcBef>
                <a:spcPct val="20000"/>
              </a:spcBef>
              <a:buClr>
                <a:schemeClr val="accent3">
                  <a:lumMod val="75000"/>
                </a:schemeClr>
              </a:buClr>
              <a:buFont typeface="Arial"/>
              <a:buChar char="•"/>
              <a:defRPr sz="1800" kern="1200">
                <a:solidFill>
                  <a:schemeClr val="accent3"/>
                </a:solidFill>
                <a:latin typeface="Arial" panose="020B0604020202020204" pitchFamily="34" charset="0"/>
                <a:ea typeface="+mn-ea"/>
                <a:cs typeface="Arial" panose="020B0604020202020204" pitchFamily="34" charset="0"/>
              </a:defRPr>
            </a:lvl1pPr>
            <a:lvl2pPr marL="628650" indent="-285750" algn="l" defTabSz="457200" rtl="0" eaLnBrk="1" latinLnBrk="0" hangingPunct="1">
              <a:spcBef>
                <a:spcPct val="20000"/>
              </a:spcBef>
              <a:buClr>
                <a:schemeClr val="accent3">
                  <a:lumMod val="75000"/>
                </a:schemeClr>
              </a:buClr>
              <a:buFont typeface="Arial"/>
              <a:buChar char="•"/>
              <a:defRPr sz="1800" kern="1200">
                <a:solidFill>
                  <a:schemeClr val="accent3"/>
                </a:solidFill>
                <a:latin typeface="Arial" panose="020B0604020202020204" pitchFamily="34" charset="0"/>
                <a:ea typeface="+mn-ea"/>
                <a:cs typeface="Arial" panose="020B0604020202020204" pitchFamily="34" charset="0"/>
              </a:defRPr>
            </a:lvl2pPr>
            <a:lvl3pPr marL="1030288" indent="-228600" algn="l" defTabSz="457200" rtl="0" eaLnBrk="1" latinLnBrk="0" hangingPunct="1">
              <a:spcBef>
                <a:spcPct val="20000"/>
              </a:spcBef>
              <a:buClr>
                <a:schemeClr val="accent3">
                  <a:lumMod val="75000"/>
                </a:schemeClr>
              </a:buClr>
              <a:buFont typeface="Arial"/>
              <a:buChar char="•"/>
              <a:defRPr sz="1600" kern="1200">
                <a:solidFill>
                  <a:schemeClr val="accent3"/>
                </a:solidFill>
                <a:latin typeface="Arial" panose="020B0604020202020204" pitchFamily="34" charset="0"/>
                <a:ea typeface="+mn-ea"/>
                <a:cs typeface="Arial" panose="020B0604020202020204" pitchFamily="34" charset="0"/>
              </a:defRPr>
            </a:lvl3pPr>
            <a:lvl4pPr marL="1487488" indent="-228600" algn="l" defTabSz="457200" rtl="0" eaLnBrk="1" latinLnBrk="0" hangingPunct="1">
              <a:spcBef>
                <a:spcPct val="20000"/>
              </a:spcBef>
              <a:buClr>
                <a:schemeClr val="accent3">
                  <a:lumMod val="75000"/>
                </a:schemeClr>
              </a:buClr>
              <a:buFont typeface="Arial"/>
              <a:buChar char="•"/>
              <a:defRPr sz="1400" kern="1200">
                <a:solidFill>
                  <a:schemeClr val="accent3"/>
                </a:solidFill>
                <a:latin typeface="Arial" panose="020B0604020202020204" pitchFamily="34" charset="0"/>
                <a:ea typeface="+mn-ea"/>
                <a:cs typeface="Arial" panose="020B0604020202020204" pitchFamily="34" charset="0"/>
              </a:defRPr>
            </a:lvl4pPr>
            <a:lvl5pPr marL="1946275" indent="-228600" algn="l" defTabSz="457200" rtl="0" eaLnBrk="1" latinLnBrk="0" hangingPunct="1">
              <a:spcBef>
                <a:spcPct val="20000"/>
              </a:spcBef>
              <a:buClr>
                <a:schemeClr val="accent3">
                  <a:lumMod val="75000"/>
                </a:schemeClr>
              </a:buClr>
              <a:buFont typeface="Arial"/>
              <a:buChar char="•"/>
              <a:defRPr sz="1400" kern="1200">
                <a:solidFill>
                  <a:schemeClr val="accent3"/>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r>
              <a:rPr lang="en-US" sz="1600" b="1" dirty="0">
                <a:solidFill>
                  <a:schemeClr val="tx1"/>
                </a:solidFill>
              </a:rPr>
              <a:t>A. </a:t>
            </a:r>
            <a:r>
              <a:rPr lang="en-US" sz="1600" b="1" dirty="0" err="1">
                <a:solidFill>
                  <a:schemeClr val="tx1"/>
                </a:solidFill>
              </a:rPr>
              <a:t>Olofsson</a:t>
            </a:r>
            <a:r>
              <a:rPr lang="en-US" sz="1600" b="1" dirty="0">
                <a:solidFill>
                  <a:schemeClr val="tx1"/>
                </a:solidFill>
              </a:rPr>
              <a:t>, ISPD-2018</a:t>
            </a:r>
          </a:p>
        </p:txBody>
      </p:sp>
      <p:sp>
        <p:nvSpPr>
          <p:cNvPr id="6" name="Google Shape;347;p7">
            <a:extLst>
              <a:ext uri="{FF2B5EF4-FFF2-40B4-BE49-F238E27FC236}">
                <a16:creationId xmlns:a16="http://schemas.microsoft.com/office/drawing/2014/main" id="{9FCB3C2D-FEA6-4B18-9A5A-15374D825599}"/>
              </a:ext>
            </a:extLst>
          </p:cNvPr>
          <p:cNvSpPr txBox="1">
            <a:spLocks/>
          </p:cNvSpPr>
          <p:nvPr/>
        </p:nvSpPr>
        <p:spPr>
          <a:xfrm>
            <a:off x="201596" y="745985"/>
            <a:ext cx="8942403" cy="5502415"/>
          </a:xfrm>
          <a:prstGeom prst="rect">
            <a:avLst/>
          </a:prstGeom>
          <a:noFill/>
          <a:ln>
            <a:noFill/>
          </a:ln>
        </p:spPr>
        <p:txBody>
          <a:bodyPr spcFirstLastPara="1" vert="horz" wrap="square" lIns="91425" tIns="45700" rIns="91425" bIns="45700" rtlCol="0" anchor="t" anchorCtr="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34950">
              <a:buSzPts val="3027"/>
            </a:pPr>
            <a:r>
              <a:rPr lang="en-US" sz="2200" dirty="0"/>
              <a:t>ASIC design in advanced nodes: barriers of Cost, Expertise, Risk</a:t>
            </a:r>
          </a:p>
          <a:p>
            <a:pPr marL="50800" indent="0">
              <a:buSzPts val="3027"/>
              <a:buNone/>
            </a:pPr>
            <a:endParaRPr lang="en-US" sz="2200" dirty="0"/>
          </a:p>
          <a:p>
            <a:pPr marL="285750" indent="-234950">
              <a:buSzPts val="3027"/>
            </a:pPr>
            <a:endParaRPr lang="en-US" sz="2400" dirty="0"/>
          </a:p>
          <a:p>
            <a:pPr marL="285750" indent="-234950">
              <a:buSzPts val="3027"/>
            </a:pPr>
            <a:endParaRPr lang="en-US" sz="2400" dirty="0"/>
          </a:p>
          <a:p>
            <a:pPr marL="285750" indent="-234950">
              <a:buSzPts val="3027"/>
            </a:pPr>
            <a:endParaRPr lang="en-US" sz="2400" dirty="0"/>
          </a:p>
          <a:p>
            <a:pPr marL="285750" indent="-234950">
              <a:buSzPts val="3027"/>
            </a:pPr>
            <a:endParaRPr lang="en-US" sz="2400" dirty="0"/>
          </a:p>
          <a:p>
            <a:pPr marL="285750" indent="-234950">
              <a:buSzPts val="3027"/>
            </a:pPr>
            <a:endParaRPr lang="en-US" sz="2400" dirty="0"/>
          </a:p>
          <a:p>
            <a:pPr marL="285750" indent="-234950">
              <a:buSzPts val="3027"/>
            </a:pPr>
            <a:endParaRPr lang="en-US" sz="2400" dirty="0"/>
          </a:p>
          <a:p>
            <a:pPr marL="285750" indent="-234950">
              <a:buSzPts val="3027"/>
            </a:pPr>
            <a:endParaRPr lang="en-US" sz="2400" dirty="0"/>
          </a:p>
          <a:p>
            <a:pPr marL="285750" indent="-234950">
              <a:buSzPts val="3027"/>
            </a:pPr>
            <a:endParaRPr lang="en-US" sz="2400" dirty="0"/>
          </a:p>
          <a:p>
            <a:pPr marL="285750" indent="-234950">
              <a:buSzPts val="3027"/>
            </a:pPr>
            <a:endParaRPr lang="en-US" sz="2400" dirty="0"/>
          </a:p>
          <a:p>
            <a:pPr marL="285750" indent="-234950">
              <a:buSzPts val="3027"/>
            </a:pPr>
            <a:r>
              <a:rPr lang="en-US" sz="2200" dirty="0"/>
              <a:t>Innovators can’t evaluate PPAC metrics of their design ideas</a:t>
            </a:r>
          </a:p>
        </p:txBody>
      </p:sp>
    </p:spTree>
    <p:extLst>
      <p:ext uri="{BB962C8B-B14F-4D97-AF65-F5344CB8AC3E}">
        <p14:creationId xmlns:p14="http://schemas.microsoft.com/office/powerpoint/2010/main" val="2063027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1" end="11"/>
                                            </p:txEl>
                                          </p:spTgt>
                                        </p:tgtEl>
                                        <p:attrNameLst>
                                          <p:attrName>style.visibility</p:attrName>
                                        </p:attrNameLst>
                                      </p:cBhvr>
                                      <p:to>
                                        <p:strVal val="visible"/>
                                      </p:to>
                                    </p:set>
                                    <p:animEffect transition="in" filter="fade">
                                      <p:cBhvr>
                                        <p:cTn id="15"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5c8840981c_0_18"/>
          <p:cNvSpPr txBox="1">
            <a:spLocks noGrp="1"/>
          </p:cNvSpPr>
          <p:nvPr>
            <p:ph idx="1"/>
          </p:nvPr>
        </p:nvSpPr>
        <p:spPr>
          <a:xfrm>
            <a:off x="88719" y="838200"/>
            <a:ext cx="9048750" cy="5562601"/>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r>
              <a:rPr lang="en-US" b="1" dirty="0"/>
              <a:t>QOR from </a:t>
            </a:r>
            <a:r>
              <a:rPr lang="en-US" b="1" dirty="0" err="1"/>
              <a:t>Yosys</a:t>
            </a:r>
            <a:r>
              <a:rPr lang="en-US" b="1" dirty="0"/>
              <a:t> + ABC needs to be improved</a:t>
            </a:r>
          </a:p>
          <a:p>
            <a:pPr lvl="1"/>
            <a:r>
              <a:rPr lang="en-US" dirty="0"/>
              <a:t>This has been very consistent feedback</a:t>
            </a:r>
          </a:p>
          <a:p>
            <a:pPr lvl="1"/>
            <a:r>
              <a:rPr lang="en-US" dirty="0"/>
              <a:t>Project focus has been on Netlist to GDS</a:t>
            </a:r>
            <a:endParaRPr dirty="0"/>
          </a:p>
          <a:p>
            <a:r>
              <a:rPr lang="en-US" b="1" dirty="0"/>
              <a:t>Looking for some dedicated people to work on this</a:t>
            </a:r>
            <a:endParaRPr b="1" dirty="0"/>
          </a:p>
          <a:p>
            <a:r>
              <a:rPr lang="en-US" b="1" dirty="0"/>
              <a:t>Current thinking on prioritization</a:t>
            </a:r>
            <a:endParaRPr b="1" dirty="0"/>
          </a:p>
          <a:p>
            <a:pPr lvl="1"/>
            <a:r>
              <a:rPr lang="en-US" dirty="0"/>
              <a:t>System Verilog support</a:t>
            </a:r>
            <a:endParaRPr dirty="0"/>
          </a:p>
          <a:p>
            <a:pPr lvl="1"/>
            <a:r>
              <a:rPr lang="en-US" dirty="0"/>
              <a:t>Reduction of gate count</a:t>
            </a:r>
            <a:endParaRPr dirty="0"/>
          </a:p>
          <a:p>
            <a:pPr lvl="1"/>
            <a:r>
              <a:rPr lang="en-US" dirty="0"/>
              <a:t>Timing-driven operator implementation selection</a:t>
            </a:r>
            <a:endParaRPr dirty="0"/>
          </a:p>
          <a:p>
            <a:pPr lvl="1"/>
            <a:r>
              <a:rPr lang="en-US" dirty="0"/>
              <a:t>Timing-driven resource sharing</a:t>
            </a:r>
            <a:endParaRPr dirty="0"/>
          </a:p>
          <a:p>
            <a:pPr lvl="1"/>
            <a:r>
              <a:rPr lang="en-US" dirty="0"/>
              <a:t>Remapping after placement to improve timing</a:t>
            </a:r>
            <a:endParaRPr dirty="0"/>
          </a:p>
          <a:p>
            <a:pPr indent="-228600">
              <a:buNone/>
            </a:pPr>
            <a:endParaRPr dirty="0"/>
          </a:p>
        </p:txBody>
      </p:sp>
      <p:sp>
        <p:nvSpPr>
          <p:cNvPr id="160" name="Google Shape;160;g25c8840981c_0_18"/>
          <p:cNvSpPr txBox="1">
            <a:spLocks noGrp="1"/>
          </p:cNvSpPr>
          <p:nvPr>
            <p:ph type="title"/>
          </p:nvPr>
        </p:nvSpPr>
        <p:spPr>
          <a:xfrm>
            <a:off x="161925" y="76200"/>
            <a:ext cx="8851900" cy="595312"/>
          </a:xfrm>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lnSpc>
                <a:spcPct val="100000"/>
              </a:lnSpc>
              <a:spcBef>
                <a:spcPts val="360"/>
              </a:spcBef>
            </a:pPr>
            <a:r>
              <a:rPr lang="en-US" dirty="0">
                <a:solidFill>
                  <a:schemeClr val="dk2"/>
                </a:solidFill>
              </a:rPr>
              <a:t>Synthesis is a Priority</a:t>
            </a:r>
            <a:endParaRPr sz="1800" dirty="0">
              <a:solidFill>
                <a:schemeClr val="accent3"/>
              </a:solidFill>
              <a:latin typeface="Arial"/>
              <a:ea typeface="Arial"/>
              <a:cs typeface="Arial"/>
              <a:sym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
                                            <p:txEl>
                                              <p:pRg st="4" end="4"/>
                                            </p:txEl>
                                          </p:spTgt>
                                        </p:tgtEl>
                                        <p:attrNameLst>
                                          <p:attrName>style.visibility</p:attrName>
                                        </p:attrNameLst>
                                      </p:cBhvr>
                                      <p:to>
                                        <p:strVal val="visible"/>
                                      </p:to>
                                    </p:set>
                                    <p:animEffect transition="in" filter="fade">
                                      <p:cBhvr>
                                        <p:cTn id="7" dur="500"/>
                                        <p:tgtEl>
                                          <p:spTgt spid="159">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9">
                                            <p:txEl>
                                              <p:pRg st="5" end="5"/>
                                            </p:txEl>
                                          </p:spTgt>
                                        </p:tgtEl>
                                        <p:attrNameLst>
                                          <p:attrName>style.visibility</p:attrName>
                                        </p:attrNameLst>
                                      </p:cBhvr>
                                      <p:to>
                                        <p:strVal val="visible"/>
                                      </p:to>
                                    </p:set>
                                    <p:animEffect transition="in" filter="fade">
                                      <p:cBhvr>
                                        <p:cTn id="10" dur="500"/>
                                        <p:tgtEl>
                                          <p:spTgt spid="159">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9">
                                            <p:txEl>
                                              <p:pRg st="6" end="6"/>
                                            </p:txEl>
                                          </p:spTgt>
                                        </p:tgtEl>
                                        <p:attrNameLst>
                                          <p:attrName>style.visibility</p:attrName>
                                        </p:attrNameLst>
                                      </p:cBhvr>
                                      <p:to>
                                        <p:strVal val="visible"/>
                                      </p:to>
                                    </p:set>
                                    <p:animEffect transition="in" filter="fade">
                                      <p:cBhvr>
                                        <p:cTn id="13" dur="500"/>
                                        <p:tgtEl>
                                          <p:spTgt spid="159">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59">
                                            <p:txEl>
                                              <p:pRg st="7" end="7"/>
                                            </p:txEl>
                                          </p:spTgt>
                                        </p:tgtEl>
                                        <p:attrNameLst>
                                          <p:attrName>style.visibility</p:attrName>
                                        </p:attrNameLst>
                                      </p:cBhvr>
                                      <p:to>
                                        <p:strVal val="visible"/>
                                      </p:to>
                                    </p:set>
                                    <p:animEffect transition="in" filter="fade">
                                      <p:cBhvr>
                                        <p:cTn id="16" dur="500"/>
                                        <p:tgtEl>
                                          <p:spTgt spid="159">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59">
                                            <p:txEl>
                                              <p:pRg st="8" end="8"/>
                                            </p:txEl>
                                          </p:spTgt>
                                        </p:tgtEl>
                                        <p:attrNameLst>
                                          <p:attrName>style.visibility</p:attrName>
                                        </p:attrNameLst>
                                      </p:cBhvr>
                                      <p:to>
                                        <p:strVal val="visible"/>
                                      </p:to>
                                    </p:set>
                                    <p:animEffect transition="in" filter="fade">
                                      <p:cBhvr>
                                        <p:cTn id="19" dur="500"/>
                                        <p:tgtEl>
                                          <p:spTgt spid="159">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59">
                                            <p:txEl>
                                              <p:pRg st="9" end="9"/>
                                            </p:txEl>
                                          </p:spTgt>
                                        </p:tgtEl>
                                        <p:attrNameLst>
                                          <p:attrName>style.visibility</p:attrName>
                                        </p:attrNameLst>
                                      </p:cBhvr>
                                      <p:to>
                                        <p:strVal val="visible"/>
                                      </p:to>
                                    </p:set>
                                    <p:animEffect transition="in" filter="fade">
                                      <p:cBhvr>
                                        <p:cTn id="22" dur="500"/>
                                        <p:tgtEl>
                                          <p:spTgt spid="15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78e2c2401a_0_0"/>
          <p:cNvSpPr txBox="1">
            <a:spLocks noGrp="1"/>
          </p:cNvSpPr>
          <p:nvPr>
            <p:ph idx="1"/>
          </p:nvPr>
        </p:nvSpPr>
        <p:spPr>
          <a:xfrm>
            <a:off x="142513" y="838200"/>
            <a:ext cx="8836025" cy="5562601"/>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r>
              <a:rPr lang="en-US" b="1" dirty="0"/>
              <a:t>CTS usability and QOR</a:t>
            </a:r>
          </a:p>
          <a:p>
            <a:pPr lvl="1"/>
            <a:r>
              <a:rPr lang="en-US" dirty="0"/>
              <a:t>Dedicated developer time now going into CTS</a:t>
            </a:r>
          </a:p>
          <a:p>
            <a:pPr lvl="1"/>
            <a:r>
              <a:rPr lang="en-US" dirty="0"/>
              <a:t>Reduce need for manual parameter tuning</a:t>
            </a:r>
          </a:p>
          <a:p>
            <a:pPr lvl="1"/>
            <a:r>
              <a:rPr lang="en-US" dirty="0"/>
              <a:t>Hierarchical CTS (latency inside large macros)</a:t>
            </a:r>
          </a:p>
          <a:p>
            <a:pPr lvl="1"/>
            <a:r>
              <a:rPr lang="en-US" dirty="0"/>
              <a:t>There are still usability and quality issues with CTS</a:t>
            </a:r>
            <a:endParaRPr dirty="0"/>
          </a:p>
          <a:p>
            <a:r>
              <a:rPr lang="en-US" b="1" dirty="0"/>
              <a:t>Preliminary UPF support</a:t>
            </a:r>
          </a:p>
          <a:p>
            <a:pPr lvl="1"/>
            <a:r>
              <a:rPr lang="en-US" dirty="0"/>
              <a:t>Support of multiple power domains = long-standing request</a:t>
            </a:r>
          </a:p>
          <a:p>
            <a:pPr lvl="1"/>
            <a:r>
              <a:rPr lang="en-US" dirty="0"/>
              <a:t>UPF is a rich standard with many features</a:t>
            </a:r>
          </a:p>
          <a:p>
            <a:pPr lvl="1"/>
            <a:r>
              <a:rPr lang="en-US" dirty="0"/>
              <a:t>Starting with support of </a:t>
            </a:r>
            <a:r>
              <a:rPr lang="en-US" b="0" i="0" dirty="0">
                <a:solidFill>
                  <a:srgbClr val="222222"/>
                </a:solidFill>
                <a:latin typeface="Arial"/>
                <a:ea typeface="Arial"/>
                <a:cs typeface="Arial"/>
                <a:sym typeface="Arial"/>
              </a:rPr>
              <a:t>simple on-off domains</a:t>
            </a:r>
            <a:endParaRPr lang="en-US" dirty="0"/>
          </a:p>
          <a:p>
            <a:r>
              <a:rPr lang="en-US" b="1" dirty="0"/>
              <a:t>Exploiting more PPA optimization levers</a:t>
            </a:r>
          </a:p>
          <a:p>
            <a:pPr lvl="1"/>
            <a:r>
              <a:rPr lang="en-US" dirty="0">
                <a:solidFill>
                  <a:srgbClr val="222222"/>
                </a:solidFill>
                <a:latin typeface="Arial"/>
                <a:ea typeface="Arial"/>
                <a:cs typeface="Arial"/>
                <a:sym typeface="Arial"/>
              </a:rPr>
              <a:t>M</a:t>
            </a:r>
            <a:r>
              <a:rPr lang="en-US" b="0" i="0" dirty="0">
                <a:solidFill>
                  <a:srgbClr val="222222"/>
                </a:solidFill>
                <a:latin typeface="Arial"/>
                <a:ea typeface="Arial"/>
                <a:cs typeface="Arial"/>
                <a:sym typeface="Arial"/>
              </a:rPr>
              <a:t>ulti-height cells, multi-bit FFs</a:t>
            </a:r>
          </a:p>
          <a:p>
            <a:pPr lvl="1"/>
            <a:r>
              <a:rPr lang="en-US" dirty="0">
                <a:solidFill>
                  <a:srgbClr val="222222"/>
                </a:solidFill>
                <a:latin typeface="Arial"/>
                <a:ea typeface="Arial"/>
                <a:cs typeface="Arial"/>
                <a:sym typeface="Arial"/>
              </a:rPr>
              <a:t>Timing and power recovery: </a:t>
            </a:r>
            <a:r>
              <a:rPr lang="en-US" b="0" i="0" dirty="0">
                <a:solidFill>
                  <a:srgbClr val="222222"/>
                </a:solidFill>
                <a:latin typeface="Arial"/>
                <a:ea typeface="Arial"/>
                <a:cs typeface="Arial"/>
                <a:sym typeface="Arial"/>
              </a:rPr>
              <a:t>Gate cloning, VT swap</a:t>
            </a:r>
            <a:endParaRPr lang="en-US" dirty="0"/>
          </a:p>
        </p:txBody>
      </p:sp>
      <p:sp>
        <p:nvSpPr>
          <p:cNvPr id="168" name="Google Shape;168;g278e2c2401a_0_0"/>
          <p:cNvSpPr txBox="1">
            <a:spLocks noGrp="1"/>
          </p:cNvSpPr>
          <p:nvPr>
            <p:ph type="title"/>
          </p:nvPr>
        </p:nvSpPr>
        <p:spPr>
          <a:xfrm>
            <a:off x="155575" y="69669"/>
            <a:ext cx="8851900" cy="595312"/>
          </a:xfrm>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lnSpc>
                <a:spcPct val="100000"/>
              </a:lnSpc>
              <a:spcBef>
                <a:spcPts val="360"/>
              </a:spcBef>
            </a:pPr>
            <a:r>
              <a:rPr lang="en-US" dirty="0">
                <a:solidFill>
                  <a:schemeClr val="dk2"/>
                </a:solidFill>
              </a:rPr>
              <a:t>Other Current Priorities</a:t>
            </a:r>
            <a:endParaRPr sz="1800" dirty="0">
              <a:solidFill>
                <a:schemeClr val="accent3"/>
              </a:solidFill>
              <a:latin typeface="Arial"/>
              <a:ea typeface="Arial"/>
              <a:cs typeface="Arial"/>
              <a:sym typeface="Arial"/>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b="1" dirty="0">
                <a:solidFill>
                  <a:srgbClr val="254061"/>
                </a:solidFill>
              </a:rPr>
              <a:t>Agenda</a:t>
            </a:r>
            <a:endParaRPr lang="en-US" sz="2400" dirty="0"/>
          </a:p>
        </p:txBody>
      </p:sp>
      <p:sp>
        <p:nvSpPr>
          <p:cNvPr id="7" name="Google Shape;347;p7">
            <a:extLst>
              <a:ext uri="{FF2B5EF4-FFF2-40B4-BE49-F238E27FC236}">
                <a16:creationId xmlns:a16="http://schemas.microsoft.com/office/drawing/2014/main" id="{CC4F269E-CF9A-49AA-98E2-12D4E2C85E8A}"/>
              </a:ext>
            </a:extLst>
          </p:cNvPr>
          <p:cNvSpPr txBox="1">
            <a:spLocks/>
          </p:cNvSpPr>
          <p:nvPr/>
        </p:nvSpPr>
        <p:spPr>
          <a:xfrm>
            <a:off x="135639" y="1046502"/>
            <a:ext cx="8864416" cy="4765964"/>
          </a:xfrm>
          <a:prstGeom prst="rect">
            <a:avLst/>
          </a:prstGeom>
          <a:noFill/>
          <a:ln>
            <a:noFill/>
          </a:ln>
        </p:spPr>
        <p:txBody>
          <a:bodyPr spcFirstLastPara="1" vert="horz" wrap="square" lIns="91425" tIns="45700" rIns="91425" bIns="45700" rtlCol="0" anchor="t" anchorCtr="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indent="-295275"/>
            <a:r>
              <a:rPr lang="en-US" sz="2400" b="1" dirty="0"/>
              <a:t>What is </a:t>
            </a:r>
            <a:r>
              <a:rPr lang="en-US" sz="2400" b="1" dirty="0" err="1"/>
              <a:t>OpenROAD</a:t>
            </a:r>
            <a:r>
              <a:rPr lang="en-US" sz="2400" b="1" dirty="0"/>
              <a:t> ?</a:t>
            </a:r>
          </a:p>
          <a:p>
            <a:pPr marL="346075" indent="-295275"/>
            <a:endParaRPr lang="en-US" sz="2400" b="1" dirty="0">
              <a:solidFill>
                <a:srgbClr val="FF0000"/>
              </a:solidFill>
            </a:endParaRPr>
          </a:p>
          <a:p>
            <a:pPr marL="346075" indent="-295275"/>
            <a:r>
              <a:rPr lang="en-US" sz="2400" b="1" dirty="0"/>
              <a:t>How did we get here ?   (The Journey)</a:t>
            </a:r>
          </a:p>
          <a:p>
            <a:pPr marL="346075" indent="-295275"/>
            <a:endParaRPr lang="en-US" sz="2400" b="1" dirty="0"/>
          </a:p>
          <a:p>
            <a:pPr marL="346075" indent="-295275"/>
            <a:r>
              <a:rPr lang="en-US" sz="2400" b="1" dirty="0">
                <a:solidFill>
                  <a:srgbClr val="FF0000"/>
                </a:solidFill>
              </a:rPr>
              <a:t>Where are we going ?  (The Roadmap)</a:t>
            </a:r>
          </a:p>
          <a:p>
            <a:pPr marL="630238" lvl="1" indent="-295275"/>
            <a:r>
              <a:rPr lang="en-US" sz="2000" b="1" dirty="0"/>
              <a:t>Tool Development</a:t>
            </a:r>
          </a:p>
          <a:p>
            <a:pPr marL="630238" lvl="1" indent="-295275"/>
            <a:r>
              <a:rPr lang="en-US" sz="2000" b="1" dirty="0">
                <a:solidFill>
                  <a:srgbClr val="FF0000"/>
                </a:solidFill>
              </a:rPr>
              <a:t>Governance and Transition</a:t>
            </a:r>
          </a:p>
          <a:p>
            <a:pPr marL="230186" indent="-52386">
              <a:lnSpc>
                <a:spcPct val="85000"/>
              </a:lnSpc>
              <a:spcBef>
                <a:spcPts val="1000"/>
              </a:spcBef>
              <a:buSzPts val="2800"/>
              <a:buFont typeface="Arial"/>
              <a:buNone/>
            </a:pPr>
            <a:endParaRPr lang="en-US" sz="2000" dirty="0"/>
          </a:p>
        </p:txBody>
      </p:sp>
    </p:spTree>
    <p:extLst>
      <p:ext uri="{BB962C8B-B14F-4D97-AF65-F5344CB8AC3E}">
        <p14:creationId xmlns:p14="http://schemas.microsoft.com/office/powerpoint/2010/main" val="167054207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78e2c2401a_0_0"/>
          <p:cNvSpPr txBox="1">
            <a:spLocks noGrp="1"/>
          </p:cNvSpPr>
          <p:nvPr>
            <p:ph idx="1"/>
          </p:nvPr>
        </p:nvSpPr>
        <p:spPr>
          <a:xfrm>
            <a:off x="142513" y="838200"/>
            <a:ext cx="8836025" cy="5562601"/>
          </a:xfrm>
          <a:prstGeom prst="rect">
            <a:avLst/>
          </a:prstGeom>
          <a:noFill/>
          <a:ln>
            <a:noFill/>
          </a:ln>
        </p:spPr>
        <p:txBody>
          <a:bodyPr spcFirstLastPara="1" vert="horz" wrap="square" lIns="91425" tIns="45700" rIns="91425" bIns="45700" numCol="1" anchor="t" anchorCtr="0" compatLnSpc="1">
            <a:prstTxWarp prst="textNoShape">
              <a:avLst/>
            </a:prstTxWarp>
            <a:normAutofit lnSpcReduction="10000"/>
          </a:bodyPr>
          <a:lstStyle/>
          <a:p>
            <a:pPr>
              <a:lnSpc>
                <a:spcPct val="100000"/>
              </a:lnSpc>
              <a:spcBef>
                <a:spcPts val="600"/>
              </a:spcBef>
            </a:pPr>
            <a:r>
              <a:rPr lang="en-US" b="1" dirty="0"/>
              <a:t>Sustaining the project and the development team has been top of mind</a:t>
            </a:r>
          </a:p>
          <a:p>
            <a:pPr lvl="1">
              <a:lnSpc>
                <a:spcPct val="100000"/>
              </a:lnSpc>
              <a:spcBef>
                <a:spcPts val="600"/>
              </a:spcBef>
            </a:pPr>
            <a:r>
              <a:rPr lang="en-US" i="1" dirty="0">
                <a:solidFill>
                  <a:srgbClr val="C00000"/>
                </a:solidFill>
              </a:rPr>
              <a:t>How would things change if the </a:t>
            </a:r>
            <a:r>
              <a:rPr lang="en-US" i="1" dirty="0" err="1">
                <a:solidFill>
                  <a:srgbClr val="C00000"/>
                </a:solidFill>
              </a:rPr>
              <a:t>OpenROAD</a:t>
            </a:r>
            <a:r>
              <a:rPr lang="en-US" i="1" dirty="0">
                <a:solidFill>
                  <a:srgbClr val="C00000"/>
                </a:solidFill>
              </a:rPr>
              <a:t> project ended?</a:t>
            </a:r>
          </a:p>
          <a:p>
            <a:pPr>
              <a:lnSpc>
                <a:spcPct val="100000"/>
              </a:lnSpc>
              <a:spcBef>
                <a:spcPts val="600"/>
              </a:spcBef>
            </a:pPr>
            <a:endParaRPr lang="en-US" b="1" dirty="0"/>
          </a:p>
          <a:p>
            <a:pPr>
              <a:lnSpc>
                <a:spcPct val="100000"/>
              </a:lnSpc>
              <a:spcBef>
                <a:spcPts val="600"/>
              </a:spcBef>
            </a:pPr>
            <a:r>
              <a:rPr lang="en-US" b="1" dirty="0"/>
              <a:t>Substantial funding today is from industry gifts, and software development + support contracts</a:t>
            </a:r>
          </a:p>
          <a:p>
            <a:pPr lvl="1">
              <a:lnSpc>
                <a:spcPct val="100000"/>
              </a:lnSpc>
              <a:spcBef>
                <a:spcPts val="600"/>
              </a:spcBef>
            </a:pPr>
            <a:r>
              <a:rPr lang="en-US" i="1" dirty="0">
                <a:solidFill>
                  <a:srgbClr val="C00000"/>
                </a:solidFill>
              </a:rPr>
              <a:t>E.g., hardware startups</a:t>
            </a:r>
          </a:p>
          <a:p>
            <a:pPr>
              <a:lnSpc>
                <a:spcPct val="100000"/>
              </a:lnSpc>
              <a:spcBef>
                <a:spcPts val="600"/>
              </a:spcBef>
            </a:pPr>
            <a:endParaRPr lang="en-US" b="1" dirty="0"/>
          </a:p>
          <a:p>
            <a:pPr>
              <a:lnSpc>
                <a:spcPct val="100000"/>
              </a:lnSpc>
              <a:spcBef>
                <a:spcPts val="600"/>
              </a:spcBef>
            </a:pPr>
            <a:r>
              <a:rPr lang="en-US" b="1" dirty="0"/>
              <a:t>Some structure is known:</a:t>
            </a:r>
          </a:p>
          <a:p>
            <a:pPr lvl="1">
              <a:lnSpc>
                <a:spcPct val="100000"/>
              </a:lnSpc>
              <a:spcBef>
                <a:spcPts val="600"/>
              </a:spcBef>
            </a:pPr>
            <a:r>
              <a:rPr lang="en-US" dirty="0"/>
              <a:t>Precision Innovations will continue to develop and support </a:t>
            </a:r>
            <a:r>
              <a:rPr lang="en-US" dirty="0" err="1"/>
              <a:t>OpenROAD</a:t>
            </a:r>
            <a:endParaRPr lang="en-US" dirty="0"/>
          </a:p>
          <a:p>
            <a:pPr lvl="1">
              <a:lnSpc>
                <a:spcPct val="100000"/>
              </a:lnSpc>
              <a:spcBef>
                <a:spcPts val="600"/>
              </a:spcBef>
            </a:pPr>
            <a:r>
              <a:rPr lang="en-US" dirty="0"/>
              <a:t>A new </a:t>
            </a:r>
            <a:r>
              <a:rPr lang="en-US" dirty="0" err="1"/>
              <a:t>OpenROAD</a:t>
            </a:r>
            <a:r>
              <a:rPr lang="en-US" dirty="0"/>
              <a:t> Initiative foundation (non-profit) provides a path for philanthropic support</a:t>
            </a:r>
          </a:p>
        </p:txBody>
      </p:sp>
      <p:sp>
        <p:nvSpPr>
          <p:cNvPr id="168" name="Google Shape;168;g278e2c2401a_0_0"/>
          <p:cNvSpPr txBox="1">
            <a:spLocks noGrp="1"/>
          </p:cNvSpPr>
          <p:nvPr>
            <p:ph type="title"/>
          </p:nvPr>
        </p:nvSpPr>
        <p:spPr>
          <a:xfrm>
            <a:off x="60325" y="63138"/>
            <a:ext cx="9007475" cy="595312"/>
          </a:xfrm>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lnSpc>
                <a:spcPct val="100000"/>
              </a:lnSpc>
              <a:spcBef>
                <a:spcPts val="360"/>
              </a:spcBef>
            </a:pPr>
            <a:r>
              <a:rPr lang="en-US" dirty="0" err="1">
                <a:solidFill>
                  <a:schemeClr val="dk2"/>
                </a:solidFill>
              </a:rPr>
              <a:t>OpenROAD</a:t>
            </a:r>
            <a:r>
              <a:rPr lang="en-US" dirty="0">
                <a:solidFill>
                  <a:schemeClr val="dk2"/>
                </a:solidFill>
              </a:rPr>
              <a:t> DARPA Contract Ends 12/31/2023</a:t>
            </a:r>
            <a:endParaRPr sz="1800" dirty="0">
              <a:solidFill>
                <a:schemeClr val="accent3"/>
              </a:solidFill>
              <a:latin typeface="Arial"/>
              <a:ea typeface="Arial"/>
              <a:cs typeface="Arial"/>
              <a:sym typeface="Arial"/>
            </a:endParaRPr>
          </a:p>
        </p:txBody>
      </p:sp>
    </p:spTree>
    <p:extLst>
      <p:ext uri="{BB962C8B-B14F-4D97-AF65-F5344CB8AC3E}">
        <p14:creationId xmlns:p14="http://schemas.microsoft.com/office/powerpoint/2010/main" val="820007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xEl>
                                              <p:pRg st="3" end="3"/>
                                            </p:txEl>
                                          </p:spTgt>
                                        </p:tgtEl>
                                        <p:attrNameLst>
                                          <p:attrName>style.visibility</p:attrName>
                                        </p:attrNameLst>
                                      </p:cBhvr>
                                      <p:to>
                                        <p:strVal val="visible"/>
                                      </p:to>
                                    </p:set>
                                    <p:animEffect transition="in" filter="fade">
                                      <p:cBhvr>
                                        <p:cTn id="7" dur="500"/>
                                        <p:tgtEl>
                                          <p:spTgt spid="16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7">
                                            <p:txEl>
                                              <p:pRg st="4" end="4"/>
                                            </p:txEl>
                                          </p:spTgt>
                                        </p:tgtEl>
                                        <p:attrNameLst>
                                          <p:attrName>style.visibility</p:attrName>
                                        </p:attrNameLst>
                                      </p:cBhvr>
                                      <p:to>
                                        <p:strVal val="visible"/>
                                      </p:to>
                                    </p:set>
                                    <p:animEffect transition="in" filter="fade">
                                      <p:cBhvr>
                                        <p:cTn id="10" dur="500"/>
                                        <p:tgtEl>
                                          <p:spTgt spid="167">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7">
                                            <p:txEl>
                                              <p:pRg st="6" end="6"/>
                                            </p:txEl>
                                          </p:spTgt>
                                        </p:tgtEl>
                                        <p:attrNameLst>
                                          <p:attrName>style.visibility</p:attrName>
                                        </p:attrNameLst>
                                      </p:cBhvr>
                                      <p:to>
                                        <p:strVal val="visible"/>
                                      </p:to>
                                    </p:set>
                                    <p:animEffect transition="in" filter="fade">
                                      <p:cBhvr>
                                        <p:cTn id="15" dur="500"/>
                                        <p:tgtEl>
                                          <p:spTgt spid="167">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7">
                                            <p:txEl>
                                              <p:pRg st="7" end="7"/>
                                            </p:txEl>
                                          </p:spTgt>
                                        </p:tgtEl>
                                        <p:attrNameLst>
                                          <p:attrName>style.visibility</p:attrName>
                                        </p:attrNameLst>
                                      </p:cBhvr>
                                      <p:to>
                                        <p:strVal val="visible"/>
                                      </p:to>
                                    </p:set>
                                    <p:animEffect transition="in" filter="fade">
                                      <p:cBhvr>
                                        <p:cTn id="18" dur="500"/>
                                        <p:tgtEl>
                                          <p:spTgt spid="167">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67">
                                            <p:txEl>
                                              <p:pRg st="8" end="8"/>
                                            </p:txEl>
                                          </p:spTgt>
                                        </p:tgtEl>
                                        <p:attrNameLst>
                                          <p:attrName>style.visibility</p:attrName>
                                        </p:attrNameLst>
                                      </p:cBhvr>
                                      <p:to>
                                        <p:strVal val="visible"/>
                                      </p:to>
                                    </p:set>
                                    <p:animEffect transition="in" filter="fade">
                                      <p:cBhvr>
                                        <p:cTn id="21" dur="500"/>
                                        <p:tgtEl>
                                          <p:spTgt spid="16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b="1" dirty="0">
                <a:solidFill>
                  <a:srgbClr val="254061"/>
                </a:solidFill>
              </a:rPr>
              <a:t>Precision Innovations, Inc. Overview</a:t>
            </a:r>
            <a:endParaRPr lang="en-US" sz="2400" dirty="0"/>
          </a:p>
        </p:txBody>
      </p:sp>
      <p:sp>
        <p:nvSpPr>
          <p:cNvPr id="5" name="Google Shape;98;p2">
            <a:extLst>
              <a:ext uri="{FF2B5EF4-FFF2-40B4-BE49-F238E27FC236}">
                <a16:creationId xmlns:a16="http://schemas.microsoft.com/office/drawing/2014/main" id="{EF9CEBEC-4BA4-3D32-418E-FFA727719E76}"/>
              </a:ext>
            </a:extLst>
          </p:cNvPr>
          <p:cNvSpPr txBox="1"/>
          <p:nvPr/>
        </p:nvSpPr>
        <p:spPr>
          <a:xfrm>
            <a:off x="359123" y="1828800"/>
            <a:ext cx="4069400" cy="2008507"/>
          </a:xfrm>
          <a:prstGeom prst="rect">
            <a:avLst/>
          </a:prstGeom>
          <a:noFill/>
          <a:ln>
            <a:noFill/>
          </a:ln>
        </p:spPr>
        <p:txBody>
          <a:bodyPr spcFirstLastPara="1" wrap="square" lIns="28575" tIns="28575" rIns="28575" bIns="85725" anchor="t" anchorCtr="0">
            <a:noAutofit/>
          </a:bodyPr>
          <a:lstStyle/>
          <a:p>
            <a:pPr marL="135731" indent="-135731">
              <a:buClr>
                <a:schemeClr val="dk2"/>
              </a:buClr>
              <a:buSzPts val="1280"/>
              <a:buFont typeface="Noto Sans Symbols"/>
              <a:buChar char="■"/>
            </a:pPr>
            <a:r>
              <a:rPr lang="en-US" sz="1600" dirty="0">
                <a:solidFill>
                  <a:srgbClr val="000000"/>
                </a:solidFill>
                <a:latin typeface="Tahoma"/>
                <a:ea typeface="Tahoma"/>
                <a:cs typeface="Tahoma"/>
                <a:sym typeface="Tahoma"/>
              </a:rPr>
              <a:t>Principal industrial developer and integrator of the </a:t>
            </a:r>
            <a:r>
              <a:rPr lang="en-US" sz="1600" dirty="0" err="1">
                <a:solidFill>
                  <a:srgbClr val="000000"/>
                </a:solidFill>
                <a:latin typeface="Tahoma"/>
                <a:ea typeface="Tahoma"/>
                <a:cs typeface="Tahoma"/>
                <a:sym typeface="Tahoma"/>
              </a:rPr>
              <a:t>OpenROAD</a:t>
            </a:r>
            <a:r>
              <a:rPr lang="en-US" sz="1600" dirty="0">
                <a:solidFill>
                  <a:srgbClr val="000000"/>
                </a:solidFill>
                <a:latin typeface="Tahoma"/>
                <a:ea typeface="Tahoma"/>
                <a:cs typeface="Tahoma"/>
                <a:sym typeface="Tahoma"/>
              </a:rPr>
              <a:t> RTL to GDS ASIC/SoC Development solution  </a:t>
            </a:r>
            <a:endParaRPr sz="1600" dirty="0">
              <a:solidFill>
                <a:srgbClr val="000000"/>
              </a:solidFill>
              <a:latin typeface="Tahoma"/>
              <a:ea typeface="Tahoma"/>
              <a:cs typeface="Tahoma"/>
              <a:sym typeface="Tahoma"/>
            </a:endParaRPr>
          </a:p>
          <a:p>
            <a:pPr marL="135731" indent="-135731">
              <a:spcBef>
                <a:spcPts val="1200"/>
              </a:spcBef>
              <a:buClr>
                <a:schemeClr val="dk2"/>
              </a:buClr>
              <a:buSzPts val="1280"/>
              <a:buFont typeface="Noto Sans Symbols"/>
              <a:buChar char="■"/>
            </a:pPr>
            <a:r>
              <a:rPr lang="en-US" sz="1600" dirty="0">
                <a:solidFill>
                  <a:srgbClr val="000000"/>
                </a:solidFill>
                <a:latin typeface="Tahoma"/>
                <a:ea typeface="Tahoma"/>
                <a:cs typeface="Tahoma"/>
                <a:sym typeface="Tahoma"/>
              </a:rPr>
              <a:t>Founded 2019</a:t>
            </a:r>
            <a:endParaRPr sz="1600" dirty="0">
              <a:solidFill>
                <a:srgbClr val="000000"/>
              </a:solidFill>
              <a:latin typeface="Tahoma"/>
              <a:ea typeface="Tahoma"/>
              <a:cs typeface="Tahoma"/>
              <a:sym typeface="Tahoma"/>
            </a:endParaRPr>
          </a:p>
          <a:p>
            <a:pPr marL="135731" indent="-135731">
              <a:spcBef>
                <a:spcPts val="1200"/>
              </a:spcBef>
              <a:buClr>
                <a:schemeClr val="dk2"/>
              </a:buClr>
              <a:buSzPts val="1280"/>
              <a:buFont typeface="Noto Sans Symbols"/>
              <a:buChar char="■"/>
            </a:pPr>
            <a:r>
              <a:rPr lang="en-US" sz="1600" dirty="0">
                <a:solidFill>
                  <a:srgbClr val="000000"/>
                </a:solidFill>
                <a:latin typeface="Tahoma"/>
                <a:ea typeface="Tahoma"/>
                <a:cs typeface="Tahoma"/>
                <a:sym typeface="Tahoma"/>
              </a:rPr>
              <a:t>Electronic Design Automation (EDA) veterans – 10 employees / contractors</a:t>
            </a:r>
            <a:endParaRPr sz="1600" dirty="0">
              <a:solidFill>
                <a:srgbClr val="000000"/>
              </a:solidFill>
              <a:latin typeface="Tahoma"/>
              <a:ea typeface="Tahoma"/>
              <a:cs typeface="Tahoma"/>
              <a:sym typeface="Tahoma"/>
            </a:endParaRPr>
          </a:p>
          <a:p>
            <a:pPr marL="135731" indent="-135731">
              <a:spcBef>
                <a:spcPts val="1200"/>
              </a:spcBef>
              <a:buClr>
                <a:schemeClr val="dk2"/>
              </a:buClr>
              <a:buSzPts val="1280"/>
              <a:buFont typeface="Noto Sans Symbols"/>
              <a:buChar char="■"/>
            </a:pPr>
            <a:r>
              <a:rPr lang="en-US" sz="1600" dirty="0">
                <a:solidFill>
                  <a:srgbClr val="000000"/>
                </a:solidFill>
                <a:latin typeface="Tahoma"/>
                <a:ea typeface="Tahoma"/>
                <a:cs typeface="Tahoma"/>
                <a:sym typeface="Tahoma"/>
              </a:rPr>
              <a:t>HQ – San Diego, CA.</a:t>
            </a:r>
            <a:endParaRPr sz="1600" dirty="0">
              <a:solidFill>
                <a:srgbClr val="000000"/>
              </a:solidFill>
              <a:latin typeface="Tahoma"/>
              <a:ea typeface="Tahoma"/>
              <a:cs typeface="Tahoma"/>
              <a:sym typeface="Tahoma"/>
            </a:endParaRPr>
          </a:p>
          <a:p>
            <a:pPr>
              <a:spcBef>
                <a:spcPts val="1200"/>
              </a:spcBef>
              <a:buClr>
                <a:srgbClr val="000000"/>
              </a:buClr>
              <a:buSzPts val="1600"/>
            </a:pPr>
            <a:endParaRPr sz="1600" dirty="0">
              <a:solidFill>
                <a:srgbClr val="000000"/>
              </a:solidFill>
              <a:latin typeface="Tahoma"/>
              <a:ea typeface="Tahoma"/>
              <a:cs typeface="Tahoma"/>
              <a:sym typeface="Tahoma"/>
            </a:endParaRPr>
          </a:p>
          <a:p>
            <a:pPr>
              <a:spcBef>
                <a:spcPts val="1200"/>
              </a:spcBef>
              <a:buClr>
                <a:srgbClr val="000000"/>
              </a:buClr>
              <a:buSzPts val="1600"/>
            </a:pPr>
            <a:endParaRPr sz="1600" b="1" dirty="0">
              <a:solidFill>
                <a:srgbClr val="000000"/>
              </a:solidFill>
              <a:latin typeface="Tahoma"/>
              <a:ea typeface="Tahoma"/>
              <a:cs typeface="Tahoma"/>
              <a:sym typeface="Tahoma"/>
            </a:endParaRPr>
          </a:p>
        </p:txBody>
      </p:sp>
      <p:sp>
        <p:nvSpPr>
          <p:cNvPr id="6" name="Google Shape;99;p2">
            <a:extLst>
              <a:ext uri="{FF2B5EF4-FFF2-40B4-BE49-F238E27FC236}">
                <a16:creationId xmlns:a16="http://schemas.microsoft.com/office/drawing/2014/main" id="{70738DBC-C9AA-E089-280D-3B6C93223BDD}"/>
              </a:ext>
            </a:extLst>
          </p:cNvPr>
          <p:cNvSpPr/>
          <p:nvPr/>
        </p:nvSpPr>
        <p:spPr>
          <a:xfrm>
            <a:off x="359122" y="1224898"/>
            <a:ext cx="4069401" cy="432907"/>
          </a:xfrm>
          <a:prstGeom prst="rect">
            <a:avLst/>
          </a:prstGeom>
          <a:solidFill>
            <a:schemeClr val="accent1"/>
          </a:solidFill>
          <a:ln>
            <a:noFill/>
          </a:ln>
        </p:spPr>
        <p:txBody>
          <a:bodyPr spcFirstLastPara="1" wrap="square" lIns="67500" tIns="35100" rIns="67500" bIns="35100" anchor="ctr" anchorCtr="0">
            <a:noAutofit/>
          </a:bodyPr>
          <a:lstStyle/>
          <a:p>
            <a:pPr algn="ctr">
              <a:buClr>
                <a:srgbClr val="000000"/>
              </a:buClr>
              <a:buSzPts val="1800"/>
            </a:pPr>
            <a:r>
              <a:rPr lang="en-US" b="1" dirty="0">
                <a:solidFill>
                  <a:srgbClr val="FFFFFF"/>
                </a:solidFill>
                <a:latin typeface="Tahoma"/>
                <a:ea typeface="Tahoma"/>
                <a:cs typeface="Tahoma"/>
                <a:sym typeface="Tahoma"/>
              </a:rPr>
              <a:t>Company/Team Overview</a:t>
            </a:r>
            <a:endParaRPr b="1" dirty="0">
              <a:solidFill>
                <a:srgbClr val="FFFFFF"/>
              </a:solidFill>
              <a:latin typeface="Tahoma"/>
              <a:ea typeface="Tahoma"/>
              <a:cs typeface="Tahoma"/>
              <a:sym typeface="Tahoma"/>
            </a:endParaRPr>
          </a:p>
        </p:txBody>
      </p:sp>
      <p:sp>
        <p:nvSpPr>
          <p:cNvPr id="8" name="Google Shape;100;p2">
            <a:extLst>
              <a:ext uri="{FF2B5EF4-FFF2-40B4-BE49-F238E27FC236}">
                <a16:creationId xmlns:a16="http://schemas.microsoft.com/office/drawing/2014/main" id="{85E95BCA-A34F-9DCF-B85F-BA3DDCACCD13}"/>
              </a:ext>
            </a:extLst>
          </p:cNvPr>
          <p:cNvSpPr/>
          <p:nvPr/>
        </p:nvSpPr>
        <p:spPr>
          <a:xfrm>
            <a:off x="5105400" y="1224897"/>
            <a:ext cx="3657600" cy="432907"/>
          </a:xfrm>
          <a:prstGeom prst="rect">
            <a:avLst/>
          </a:prstGeom>
          <a:solidFill>
            <a:schemeClr val="accent1"/>
          </a:solidFill>
          <a:ln>
            <a:noFill/>
          </a:ln>
        </p:spPr>
        <p:txBody>
          <a:bodyPr spcFirstLastPara="1" wrap="square" lIns="67500" tIns="35100" rIns="67500" bIns="35100" anchor="ctr" anchorCtr="0">
            <a:noAutofit/>
          </a:bodyPr>
          <a:lstStyle/>
          <a:p>
            <a:pPr algn="ctr">
              <a:buClr>
                <a:srgbClr val="000000"/>
              </a:buClr>
              <a:buSzPts val="2000"/>
            </a:pPr>
            <a:r>
              <a:rPr lang="en-US" b="1" dirty="0">
                <a:solidFill>
                  <a:srgbClr val="FFFFFF"/>
                </a:solidFill>
                <a:latin typeface="Tahoma"/>
                <a:ea typeface="Tahoma"/>
                <a:cs typeface="Tahoma"/>
                <a:sym typeface="Tahoma"/>
              </a:rPr>
              <a:t>Technology Overview</a:t>
            </a:r>
            <a:endParaRPr b="1" dirty="0">
              <a:solidFill>
                <a:srgbClr val="FFFFFF"/>
              </a:solidFill>
              <a:latin typeface="Tahoma"/>
              <a:ea typeface="Tahoma"/>
              <a:cs typeface="Tahoma"/>
              <a:sym typeface="Tahoma"/>
            </a:endParaRPr>
          </a:p>
        </p:txBody>
      </p:sp>
      <p:sp>
        <p:nvSpPr>
          <p:cNvPr id="9" name="Google Shape;101;p2">
            <a:extLst>
              <a:ext uri="{FF2B5EF4-FFF2-40B4-BE49-F238E27FC236}">
                <a16:creationId xmlns:a16="http://schemas.microsoft.com/office/drawing/2014/main" id="{8D88CAA3-E754-97CF-6F39-6AC0C1EB1FE3}"/>
              </a:ext>
            </a:extLst>
          </p:cNvPr>
          <p:cNvSpPr txBox="1"/>
          <p:nvPr/>
        </p:nvSpPr>
        <p:spPr>
          <a:xfrm>
            <a:off x="5105400" y="1828800"/>
            <a:ext cx="3886199" cy="4443256"/>
          </a:xfrm>
          <a:prstGeom prst="rect">
            <a:avLst/>
          </a:prstGeom>
          <a:noFill/>
          <a:ln>
            <a:noFill/>
          </a:ln>
        </p:spPr>
        <p:txBody>
          <a:bodyPr spcFirstLastPara="1" wrap="square" lIns="28575" tIns="28575" rIns="28575" bIns="85725" anchor="t" anchorCtr="0">
            <a:noAutofit/>
          </a:bodyPr>
          <a:lstStyle/>
          <a:p>
            <a:pPr marL="135731" indent="-135731">
              <a:buClr>
                <a:schemeClr val="dk2"/>
              </a:buClr>
              <a:buSzPts val="1280"/>
              <a:buFont typeface="Noto Sans Symbols"/>
              <a:buChar char="■"/>
            </a:pPr>
            <a:r>
              <a:rPr lang="en-US" sz="1600" dirty="0" err="1">
                <a:solidFill>
                  <a:srgbClr val="000000"/>
                </a:solidFill>
                <a:latin typeface="Tahoma"/>
                <a:ea typeface="Tahoma"/>
                <a:cs typeface="Tahoma"/>
                <a:sym typeface="Tahoma"/>
              </a:rPr>
              <a:t>OpenROAD</a:t>
            </a:r>
            <a:r>
              <a:rPr lang="en-US" sz="1600" dirty="0">
                <a:solidFill>
                  <a:srgbClr val="000000"/>
                </a:solidFill>
                <a:latin typeface="Tahoma"/>
                <a:ea typeface="Tahoma"/>
                <a:cs typeface="Tahoma"/>
                <a:sym typeface="Tahoma"/>
              </a:rPr>
              <a:t> is an EDA solution for hardware implementation of ASIC and SoC chips</a:t>
            </a:r>
            <a:endParaRPr sz="1600" dirty="0">
              <a:solidFill>
                <a:srgbClr val="000000"/>
              </a:solidFill>
              <a:latin typeface="Tahoma"/>
              <a:ea typeface="Tahoma"/>
              <a:cs typeface="Tahoma"/>
              <a:sym typeface="Tahoma"/>
            </a:endParaRPr>
          </a:p>
          <a:p>
            <a:pPr marL="135731" indent="-135731">
              <a:spcBef>
                <a:spcPts val="1200"/>
              </a:spcBef>
              <a:buClr>
                <a:schemeClr val="dk2"/>
              </a:buClr>
              <a:buSzPts val="1280"/>
              <a:buFont typeface="Noto Sans Symbols"/>
              <a:buChar char="■"/>
            </a:pPr>
            <a:r>
              <a:rPr lang="en-US" sz="1600" dirty="0">
                <a:solidFill>
                  <a:srgbClr val="000000"/>
                </a:solidFill>
                <a:latin typeface="Tahoma"/>
                <a:ea typeface="Tahoma"/>
                <a:cs typeface="Tahoma"/>
                <a:sym typeface="Tahoma"/>
              </a:rPr>
              <a:t>Proven (600+ </a:t>
            </a:r>
            <a:r>
              <a:rPr lang="en-US" sz="1600" dirty="0" err="1">
                <a:solidFill>
                  <a:srgbClr val="000000"/>
                </a:solidFill>
                <a:latin typeface="Tahoma"/>
                <a:ea typeface="Tahoma"/>
                <a:cs typeface="Tahoma"/>
                <a:sym typeface="Tahoma"/>
              </a:rPr>
              <a:t>tapeouts</a:t>
            </a:r>
            <a:r>
              <a:rPr lang="en-US" sz="1600" dirty="0">
                <a:solidFill>
                  <a:srgbClr val="000000"/>
                </a:solidFill>
                <a:latin typeface="Tahoma"/>
                <a:ea typeface="Tahoma"/>
                <a:cs typeface="Tahoma"/>
                <a:sym typeface="Tahoma"/>
              </a:rPr>
              <a:t>), open source, physical design solution. </a:t>
            </a:r>
            <a:endParaRPr sz="1600" dirty="0">
              <a:solidFill>
                <a:srgbClr val="000000"/>
              </a:solidFill>
              <a:latin typeface="Arial"/>
              <a:ea typeface="Arial"/>
              <a:cs typeface="Arial"/>
              <a:sym typeface="Arial"/>
            </a:endParaRPr>
          </a:p>
          <a:p>
            <a:pPr marL="135731" indent="-135731">
              <a:spcBef>
                <a:spcPts val="1200"/>
              </a:spcBef>
              <a:buClr>
                <a:schemeClr val="dk2"/>
              </a:buClr>
              <a:buSzPts val="1280"/>
              <a:buFont typeface="Noto Sans Symbols"/>
              <a:buChar char="■"/>
            </a:pPr>
            <a:r>
              <a:rPr lang="en-US" sz="1600" dirty="0">
                <a:solidFill>
                  <a:srgbClr val="000000"/>
                </a:solidFill>
                <a:latin typeface="Tahoma"/>
                <a:ea typeface="Tahoma"/>
                <a:cs typeface="Tahoma"/>
                <a:sym typeface="Tahoma"/>
              </a:rPr>
              <a:t>Used on designs down to 12nm</a:t>
            </a:r>
            <a:endParaRPr sz="1600" dirty="0">
              <a:solidFill>
                <a:srgbClr val="000000"/>
              </a:solidFill>
              <a:latin typeface="Arial"/>
              <a:ea typeface="Arial"/>
              <a:cs typeface="Arial"/>
              <a:sym typeface="Arial"/>
            </a:endParaRPr>
          </a:p>
          <a:p>
            <a:pPr marL="135731" indent="-135731">
              <a:spcBef>
                <a:spcPts val="1200"/>
              </a:spcBef>
              <a:buClr>
                <a:schemeClr val="dk2"/>
              </a:buClr>
              <a:buSzPts val="1280"/>
              <a:buFont typeface="Noto Sans Symbols"/>
              <a:buChar char="■"/>
            </a:pPr>
            <a:r>
              <a:rPr lang="en-US" sz="1600" dirty="0">
                <a:solidFill>
                  <a:srgbClr val="000000"/>
                </a:solidFill>
                <a:latin typeface="Tahoma"/>
                <a:ea typeface="Tahoma"/>
                <a:cs typeface="Tahoma"/>
                <a:sym typeface="Tahoma"/>
              </a:rPr>
              <a:t>Core competency: RTL to GDS EDA flows leveraging AI/ML for design space exploration and automated design implementation</a:t>
            </a:r>
            <a:endParaRPr sz="1600" dirty="0">
              <a:solidFill>
                <a:srgbClr val="000000"/>
              </a:solidFill>
              <a:latin typeface="Tahoma"/>
              <a:ea typeface="Tahoma"/>
              <a:cs typeface="Tahoma"/>
              <a:sym typeface="Tahoma"/>
            </a:endParaRPr>
          </a:p>
          <a:p>
            <a:pPr marL="135731" indent="-135731">
              <a:spcBef>
                <a:spcPts val="1200"/>
              </a:spcBef>
              <a:buClr>
                <a:schemeClr val="dk2"/>
              </a:buClr>
              <a:buSzPts val="1280"/>
              <a:buFont typeface="Noto Sans Symbols"/>
              <a:buChar char="■"/>
            </a:pPr>
            <a:r>
              <a:rPr lang="en-US" sz="1600" dirty="0">
                <a:solidFill>
                  <a:srgbClr val="000000"/>
                </a:solidFill>
                <a:latin typeface="Tahoma"/>
                <a:ea typeface="Tahoma"/>
                <a:cs typeface="Tahoma"/>
                <a:sym typeface="Tahoma"/>
              </a:rPr>
              <a:t>AI based </a:t>
            </a:r>
            <a:r>
              <a:rPr lang="en-US" sz="1600" dirty="0" err="1">
                <a:solidFill>
                  <a:srgbClr val="000000"/>
                </a:solidFill>
                <a:latin typeface="Tahoma"/>
                <a:ea typeface="Tahoma"/>
                <a:cs typeface="Tahoma"/>
                <a:sym typeface="Tahoma"/>
              </a:rPr>
              <a:t>Autotuner</a:t>
            </a:r>
            <a:r>
              <a:rPr lang="en-US" sz="1600" dirty="0">
                <a:solidFill>
                  <a:srgbClr val="000000"/>
                </a:solidFill>
                <a:latin typeface="Tahoma"/>
                <a:ea typeface="Tahoma"/>
                <a:cs typeface="Tahoma"/>
                <a:sym typeface="Tahoma"/>
              </a:rPr>
              <a:t> to maximize results</a:t>
            </a:r>
            <a:endParaRPr sz="1600" dirty="0">
              <a:solidFill>
                <a:srgbClr val="000000"/>
              </a:solidFill>
              <a:latin typeface="Tahoma"/>
              <a:ea typeface="Tahoma"/>
              <a:cs typeface="Tahoma"/>
              <a:sym typeface="Tahoma"/>
            </a:endParaRPr>
          </a:p>
          <a:p>
            <a:pPr marL="135731" indent="-135731">
              <a:spcBef>
                <a:spcPts val="1200"/>
              </a:spcBef>
              <a:buClr>
                <a:schemeClr val="dk2"/>
              </a:buClr>
              <a:buSzPts val="1280"/>
              <a:buFont typeface="Noto Sans Symbols"/>
              <a:buChar char="■"/>
            </a:pPr>
            <a:r>
              <a:rPr lang="en-US" sz="1600" dirty="0">
                <a:solidFill>
                  <a:srgbClr val="000000"/>
                </a:solidFill>
                <a:latin typeface="Tahoma"/>
                <a:ea typeface="Tahoma"/>
                <a:cs typeface="Tahoma"/>
                <a:sym typeface="Tahoma"/>
              </a:rPr>
              <a:t>Fast estimation / new design feasibility analysis</a:t>
            </a:r>
            <a:endParaRPr sz="1600" dirty="0"/>
          </a:p>
          <a:p>
            <a:pPr marL="135731" indent="-135731">
              <a:spcBef>
                <a:spcPts val="1200"/>
              </a:spcBef>
              <a:buClr>
                <a:schemeClr val="dk2"/>
              </a:buClr>
              <a:buSzPts val="1280"/>
              <a:buFont typeface="Noto Sans Symbols"/>
              <a:buChar char="■"/>
            </a:pPr>
            <a:r>
              <a:rPr lang="en-US" sz="1600" dirty="0">
                <a:solidFill>
                  <a:srgbClr val="000000"/>
                </a:solidFill>
                <a:latin typeface="Tahoma"/>
                <a:ea typeface="Tahoma"/>
                <a:cs typeface="Tahoma"/>
                <a:sym typeface="Tahoma"/>
              </a:rPr>
              <a:t>Professional Support Solutions available.</a:t>
            </a:r>
            <a:endParaRPr sz="1600" dirty="0">
              <a:solidFill>
                <a:srgbClr val="000000"/>
              </a:solidFill>
              <a:latin typeface="Tahoma"/>
              <a:ea typeface="Tahoma"/>
              <a:cs typeface="Tahoma"/>
              <a:sym typeface="Tahoma"/>
            </a:endParaRPr>
          </a:p>
          <a:p>
            <a:pPr marL="135731" indent="-74771">
              <a:spcBef>
                <a:spcPts val="1200"/>
              </a:spcBef>
              <a:buClr>
                <a:schemeClr val="dk2"/>
              </a:buClr>
              <a:buSzPts val="1280"/>
            </a:pPr>
            <a:endParaRPr sz="1600" b="1" dirty="0">
              <a:solidFill>
                <a:srgbClr val="000000"/>
              </a:solidFill>
              <a:latin typeface="Tahoma"/>
              <a:ea typeface="Tahoma"/>
              <a:cs typeface="Tahoma"/>
              <a:sym typeface="Tahoma"/>
            </a:endParaRPr>
          </a:p>
        </p:txBody>
      </p:sp>
      <p:sp>
        <p:nvSpPr>
          <p:cNvPr id="10" name="Google Shape;102;p2">
            <a:extLst>
              <a:ext uri="{FF2B5EF4-FFF2-40B4-BE49-F238E27FC236}">
                <a16:creationId xmlns:a16="http://schemas.microsoft.com/office/drawing/2014/main" id="{88141BCE-04F6-3A53-3B60-AE33D41FE461}"/>
              </a:ext>
            </a:extLst>
          </p:cNvPr>
          <p:cNvSpPr/>
          <p:nvPr/>
        </p:nvSpPr>
        <p:spPr>
          <a:xfrm>
            <a:off x="359122" y="4234871"/>
            <a:ext cx="4069401" cy="432907"/>
          </a:xfrm>
          <a:prstGeom prst="rect">
            <a:avLst/>
          </a:prstGeom>
          <a:solidFill>
            <a:schemeClr val="accent1"/>
          </a:solidFill>
          <a:ln>
            <a:noFill/>
          </a:ln>
        </p:spPr>
        <p:txBody>
          <a:bodyPr spcFirstLastPara="1" wrap="square" lIns="67500" tIns="35100" rIns="67500" bIns="35100" anchor="ctr" anchorCtr="0">
            <a:noAutofit/>
          </a:bodyPr>
          <a:lstStyle/>
          <a:p>
            <a:pPr algn="ctr">
              <a:buClr>
                <a:srgbClr val="000000"/>
              </a:buClr>
              <a:buSzPts val="2000"/>
            </a:pPr>
            <a:r>
              <a:rPr lang="en-US" b="1" dirty="0">
                <a:solidFill>
                  <a:srgbClr val="FFFFFF"/>
                </a:solidFill>
                <a:latin typeface="Tahoma"/>
                <a:ea typeface="Tahoma"/>
                <a:cs typeface="Tahoma"/>
                <a:sym typeface="Tahoma"/>
              </a:rPr>
              <a:t>History</a:t>
            </a:r>
            <a:endParaRPr b="1" dirty="0">
              <a:solidFill>
                <a:srgbClr val="FFFFFF"/>
              </a:solidFill>
              <a:latin typeface="Tahoma"/>
              <a:ea typeface="Tahoma"/>
              <a:cs typeface="Tahoma"/>
              <a:sym typeface="Tahoma"/>
            </a:endParaRPr>
          </a:p>
        </p:txBody>
      </p:sp>
      <p:sp>
        <p:nvSpPr>
          <p:cNvPr id="11" name="Google Shape;103;p2">
            <a:extLst>
              <a:ext uri="{FF2B5EF4-FFF2-40B4-BE49-F238E27FC236}">
                <a16:creationId xmlns:a16="http://schemas.microsoft.com/office/drawing/2014/main" id="{E8343A33-5D6E-2982-D63E-5DCD3DE2D3AC}"/>
              </a:ext>
            </a:extLst>
          </p:cNvPr>
          <p:cNvSpPr txBox="1"/>
          <p:nvPr/>
        </p:nvSpPr>
        <p:spPr>
          <a:xfrm>
            <a:off x="359122" y="4667778"/>
            <a:ext cx="4069401" cy="1252184"/>
          </a:xfrm>
          <a:prstGeom prst="rect">
            <a:avLst/>
          </a:prstGeom>
          <a:noFill/>
          <a:ln>
            <a:noFill/>
          </a:ln>
        </p:spPr>
        <p:txBody>
          <a:bodyPr spcFirstLastPara="1" wrap="square" lIns="28575" tIns="28575" rIns="28575" bIns="85725" anchor="t" anchorCtr="0">
            <a:noAutofit/>
          </a:bodyPr>
          <a:lstStyle/>
          <a:p>
            <a:pPr marL="135731" indent="-135731">
              <a:spcBef>
                <a:spcPts val="1200"/>
              </a:spcBef>
              <a:buClr>
                <a:schemeClr val="dk2"/>
              </a:buClr>
              <a:buSzPts val="1280"/>
              <a:buFont typeface="Noto Sans Symbols"/>
              <a:buChar char="■"/>
            </a:pPr>
            <a:r>
              <a:rPr lang="en-US" sz="1600" dirty="0">
                <a:solidFill>
                  <a:srgbClr val="000000"/>
                </a:solidFill>
                <a:latin typeface="Tahoma"/>
                <a:ea typeface="Tahoma"/>
                <a:cs typeface="Tahoma"/>
                <a:sym typeface="Tahoma"/>
              </a:rPr>
              <a:t>DARPA award for </a:t>
            </a:r>
            <a:r>
              <a:rPr lang="en-US" sz="1600" dirty="0" err="1">
                <a:solidFill>
                  <a:srgbClr val="000000"/>
                </a:solidFill>
                <a:latin typeface="Tahoma"/>
                <a:ea typeface="Tahoma"/>
                <a:cs typeface="Tahoma"/>
                <a:sym typeface="Tahoma"/>
              </a:rPr>
              <a:t>OpenROAD</a:t>
            </a:r>
            <a:endParaRPr sz="1600" dirty="0">
              <a:solidFill>
                <a:srgbClr val="000000"/>
              </a:solidFill>
              <a:latin typeface="Tahoma"/>
              <a:ea typeface="Tahoma"/>
              <a:cs typeface="Tahoma"/>
              <a:sym typeface="Tahoma"/>
            </a:endParaRPr>
          </a:p>
          <a:p>
            <a:pPr marL="135731" indent="-135731">
              <a:spcBef>
                <a:spcPts val="1200"/>
              </a:spcBef>
              <a:buClr>
                <a:schemeClr val="dk2"/>
              </a:buClr>
              <a:buSzPts val="1280"/>
              <a:buFont typeface="Noto Sans Symbols"/>
              <a:buChar char="■"/>
            </a:pPr>
            <a:r>
              <a:rPr lang="en-US" sz="1600" dirty="0">
                <a:solidFill>
                  <a:srgbClr val="000000"/>
                </a:solidFill>
                <a:latin typeface="Tahoma"/>
                <a:ea typeface="Tahoma"/>
                <a:cs typeface="Tahoma"/>
                <a:sym typeface="Tahom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Key customers – Google and Intel</a:t>
            </a:r>
            <a:endParaRPr sz="1600" dirty="0">
              <a:solidFill>
                <a:srgbClr val="000000"/>
              </a:solidFill>
              <a:latin typeface="Tahoma"/>
              <a:ea typeface="Tahoma"/>
              <a:cs typeface="Tahoma"/>
              <a:sym typeface="Tahoma"/>
            </a:endParaRPr>
          </a:p>
          <a:p>
            <a:pPr marL="135731" indent="-135731">
              <a:spcBef>
                <a:spcPts val="1200"/>
              </a:spcBef>
              <a:buClr>
                <a:schemeClr val="dk2"/>
              </a:buClr>
              <a:buSzPts val="1280"/>
              <a:buFont typeface="Noto Sans Symbols"/>
              <a:buChar char="■"/>
            </a:pPr>
            <a:r>
              <a:rPr lang="en-US" sz="1600" dirty="0">
                <a:solidFill>
                  <a:srgbClr val="000000"/>
                </a:solidFill>
                <a:latin typeface="Tahoma"/>
                <a:ea typeface="Tahoma"/>
                <a:cs typeface="Tahoma"/>
                <a:sym typeface="Tahoma"/>
              </a:rPr>
              <a:t>Partners - Siemens and GlobalFoundries</a:t>
            </a:r>
            <a:endParaRPr sz="1600" dirty="0">
              <a:solidFill>
                <a:srgbClr val="000000"/>
              </a:solidFill>
              <a:latin typeface="Tahoma"/>
              <a:ea typeface="Tahoma"/>
              <a:cs typeface="Tahoma"/>
              <a:sym typeface="Tahoma"/>
            </a:endParaRPr>
          </a:p>
          <a:p>
            <a:pPr marL="135731" indent="-97631">
              <a:spcBef>
                <a:spcPts val="750"/>
              </a:spcBef>
              <a:buClr>
                <a:schemeClr val="dk2"/>
              </a:buClr>
              <a:buSzPts val="800"/>
            </a:pPr>
            <a:endParaRPr sz="1600" b="1" dirty="0">
              <a:solidFill>
                <a:srgbClr val="000000"/>
              </a:solidFill>
              <a:latin typeface="Tahoma"/>
              <a:ea typeface="Tahoma"/>
              <a:cs typeface="Tahoma"/>
              <a:sym typeface="Tahoma"/>
            </a:endParaRPr>
          </a:p>
        </p:txBody>
      </p:sp>
    </p:spTree>
    <p:extLst>
      <p:ext uri="{BB962C8B-B14F-4D97-AF65-F5344CB8AC3E}">
        <p14:creationId xmlns:p14="http://schemas.microsoft.com/office/powerpoint/2010/main" val="194833427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b="1" dirty="0">
                <a:solidFill>
                  <a:srgbClr val="254061"/>
                </a:solidFill>
              </a:rPr>
              <a:t>The </a:t>
            </a:r>
            <a:r>
              <a:rPr lang="en-US" b="1" dirty="0" err="1">
                <a:solidFill>
                  <a:srgbClr val="254061"/>
                </a:solidFill>
              </a:rPr>
              <a:t>OpenROAD</a:t>
            </a:r>
            <a:r>
              <a:rPr lang="en-US" b="1" dirty="0">
                <a:solidFill>
                  <a:srgbClr val="254061"/>
                </a:solidFill>
              </a:rPr>
              <a:t> Initiative 501(c)(3) Nonprofit</a:t>
            </a:r>
            <a:endParaRPr lang="en-US" sz="2400" dirty="0"/>
          </a:p>
        </p:txBody>
      </p:sp>
      <p:sp>
        <p:nvSpPr>
          <p:cNvPr id="3" name="Google Shape;136;g24d6fed6fff_0_106">
            <a:extLst>
              <a:ext uri="{FF2B5EF4-FFF2-40B4-BE49-F238E27FC236}">
                <a16:creationId xmlns:a16="http://schemas.microsoft.com/office/drawing/2014/main" id="{5D28421B-EE81-F61A-E4DD-FBE2286542C9}"/>
              </a:ext>
            </a:extLst>
          </p:cNvPr>
          <p:cNvSpPr txBox="1"/>
          <p:nvPr/>
        </p:nvSpPr>
        <p:spPr>
          <a:xfrm>
            <a:off x="23952" y="914400"/>
            <a:ext cx="9067800" cy="5181599"/>
          </a:xfrm>
          <a:prstGeom prst="rect">
            <a:avLst/>
          </a:prstGeom>
          <a:noFill/>
          <a:ln>
            <a:noFill/>
          </a:ln>
        </p:spPr>
        <p:txBody>
          <a:bodyPr spcFirstLastPara="1" wrap="square" lIns="28575" tIns="28575" rIns="28575" bIns="85725" anchor="t" anchorCtr="0">
            <a:noAutofit/>
          </a:bodyPr>
          <a:lstStyle/>
          <a:p>
            <a:pPr marL="342900" indent="-252413">
              <a:spcBef>
                <a:spcPts val="600"/>
              </a:spcBef>
              <a:buClr>
                <a:srgbClr val="000000"/>
              </a:buClr>
              <a:buSzPts val="1700"/>
              <a:buFont typeface="Tahoma"/>
              <a:buChar char="●"/>
            </a:pPr>
            <a:r>
              <a:rPr lang="en-US" sz="2000" b="1" dirty="0">
                <a:solidFill>
                  <a:srgbClr val="000000"/>
                </a:solidFill>
                <a:latin typeface="Tahoma"/>
                <a:ea typeface="Tahoma"/>
                <a:cs typeface="Tahoma"/>
                <a:sym typeface="Tahoma"/>
              </a:rPr>
              <a:t>What is The </a:t>
            </a:r>
            <a:r>
              <a:rPr lang="en-US" sz="2000" b="1" dirty="0" err="1">
                <a:solidFill>
                  <a:srgbClr val="000000"/>
                </a:solidFill>
                <a:latin typeface="Tahoma"/>
                <a:ea typeface="Tahoma"/>
                <a:cs typeface="Tahoma"/>
                <a:sym typeface="Tahoma"/>
              </a:rPr>
              <a:t>OpenROAD</a:t>
            </a:r>
            <a:r>
              <a:rPr lang="en-US" sz="2000" b="1" dirty="0">
                <a:solidFill>
                  <a:srgbClr val="000000"/>
                </a:solidFill>
                <a:latin typeface="Tahoma"/>
                <a:ea typeface="Tahoma"/>
                <a:cs typeface="Tahoma"/>
                <a:sym typeface="Tahoma"/>
              </a:rPr>
              <a:t> </a:t>
            </a:r>
            <a:r>
              <a:rPr lang="en-US" sz="2000" b="1" dirty="0">
                <a:latin typeface="Tahoma"/>
                <a:ea typeface="Tahoma"/>
                <a:cs typeface="Tahoma"/>
                <a:sym typeface="Tahoma"/>
              </a:rPr>
              <a:t>I</a:t>
            </a:r>
            <a:r>
              <a:rPr lang="en-US" sz="2000" b="1" dirty="0">
                <a:solidFill>
                  <a:srgbClr val="000000"/>
                </a:solidFill>
                <a:latin typeface="Tahoma"/>
                <a:ea typeface="Tahoma"/>
                <a:cs typeface="Tahoma"/>
                <a:sym typeface="Tahoma"/>
              </a:rPr>
              <a:t>nitiative </a:t>
            </a:r>
            <a:r>
              <a:rPr lang="en-US" sz="2000" b="1" u="sng" dirty="0">
                <a:solidFill>
                  <a:srgbClr val="1B00C0"/>
                </a:solidFill>
                <a:latin typeface="Tahoma"/>
                <a:ea typeface="Tahoma"/>
                <a:cs typeface="Tahoma"/>
                <a:sym typeface="Tahoma"/>
                <a:hlinkClick r:id="rId3">
                  <a:extLst>
                    <a:ext uri="{A12FA001-AC4F-418D-AE19-62706E023703}">
                      <ahyp:hlinkClr xmlns:ahyp="http://schemas.microsoft.com/office/drawing/2018/hyperlinkcolor" val="tx"/>
                    </a:ext>
                  </a:extLst>
                </a:hlinkClick>
              </a:rPr>
              <a:t>www.openroadinitiative.org</a:t>
            </a:r>
            <a:r>
              <a:rPr lang="en-US" sz="2000" b="1" dirty="0">
                <a:solidFill>
                  <a:srgbClr val="000000"/>
                </a:solidFill>
                <a:latin typeface="Tahoma"/>
                <a:ea typeface="Tahoma"/>
                <a:cs typeface="Tahoma"/>
                <a:sym typeface="Tahoma"/>
              </a:rPr>
              <a:t> </a:t>
            </a:r>
            <a:endParaRPr sz="2000" b="1" dirty="0"/>
          </a:p>
          <a:p>
            <a:pPr marL="685800" lvl="1" indent="-252413">
              <a:spcBef>
                <a:spcPts val="600"/>
              </a:spcBef>
              <a:buClr>
                <a:srgbClr val="000000"/>
              </a:buClr>
              <a:buSzPts val="1700"/>
              <a:buFont typeface="Tahoma"/>
              <a:buChar char="○"/>
            </a:pPr>
            <a:r>
              <a:rPr lang="en-US" sz="2000" dirty="0">
                <a:solidFill>
                  <a:srgbClr val="000000"/>
                </a:solidFill>
                <a:latin typeface="Tahoma"/>
                <a:ea typeface="Tahoma"/>
                <a:cs typeface="Tahoma"/>
                <a:sym typeface="Tahoma"/>
              </a:rPr>
              <a:t>A 501</a:t>
            </a:r>
            <a:r>
              <a:rPr lang="en-US" sz="2000" dirty="0">
                <a:latin typeface="Tahoma"/>
                <a:ea typeface="Tahoma"/>
                <a:cs typeface="Tahoma"/>
                <a:sym typeface="Tahoma"/>
              </a:rPr>
              <a:t>(c)(3)</a:t>
            </a:r>
            <a:r>
              <a:rPr lang="en-US" sz="2000" dirty="0">
                <a:solidFill>
                  <a:srgbClr val="000000"/>
                </a:solidFill>
                <a:latin typeface="Tahoma"/>
                <a:ea typeface="Tahoma"/>
                <a:cs typeface="Tahoma"/>
                <a:sym typeface="Tahoma"/>
              </a:rPr>
              <a:t> public charity for the benefit of open source EDA and related technology</a:t>
            </a:r>
            <a:endParaRPr sz="2000" dirty="0">
              <a:solidFill>
                <a:srgbClr val="000000"/>
              </a:solidFill>
              <a:latin typeface="Tahoma"/>
              <a:ea typeface="Tahoma"/>
              <a:cs typeface="Tahoma"/>
              <a:sym typeface="Tahoma"/>
            </a:endParaRPr>
          </a:p>
          <a:p>
            <a:pPr marL="342900" indent="-252413">
              <a:spcBef>
                <a:spcPts val="600"/>
              </a:spcBef>
              <a:buClr>
                <a:srgbClr val="000000"/>
              </a:buClr>
              <a:buSzPts val="1700"/>
              <a:buFont typeface="Tahoma"/>
              <a:buChar char="●"/>
            </a:pPr>
            <a:r>
              <a:rPr lang="en-US" sz="2000" b="1" dirty="0">
                <a:solidFill>
                  <a:srgbClr val="000000"/>
                </a:solidFill>
                <a:latin typeface="Tahoma"/>
                <a:ea typeface="Tahoma"/>
                <a:cs typeface="Tahoma"/>
                <a:sym typeface="Tahoma"/>
              </a:rPr>
              <a:t>Founded in February 2023 by Tom </a:t>
            </a:r>
            <a:r>
              <a:rPr lang="en-US" sz="2000" b="1" dirty="0" err="1">
                <a:solidFill>
                  <a:srgbClr val="000000"/>
                </a:solidFill>
                <a:latin typeface="Tahoma"/>
                <a:ea typeface="Tahoma"/>
                <a:cs typeface="Tahoma"/>
                <a:sym typeface="Tahoma"/>
              </a:rPr>
              <a:t>Spyrou</a:t>
            </a:r>
            <a:endParaRPr lang="en-US" sz="2000" b="1" dirty="0">
              <a:solidFill>
                <a:srgbClr val="000000"/>
              </a:solidFill>
              <a:latin typeface="Tahoma"/>
              <a:ea typeface="Tahoma"/>
              <a:cs typeface="Tahoma"/>
              <a:sym typeface="Tahoma"/>
            </a:endParaRPr>
          </a:p>
          <a:p>
            <a:pPr marL="342900" indent="-252413">
              <a:spcBef>
                <a:spcPts val="600"/>
              </a:spcBef>
              <a:buClr>
                <a:srgbClr val="000000"/>
              </a:buClr>
              <a:buSzPts val="1700"/>
              <a:buFont typeface="Tahoma"/>
              <a:buChar char="●"/>
            </a:pPr>
            <a:r>
              <a:rPr lang="en-US" sz="2000" b="1" dirty="0">
                <a:solidFill>
                  <a:srgbClr val="1B00C0"/>
                </a:solidFill>
                <a:latin typeface="Tahoma"/>
                <a:ea typeface="Tahoma"/>
                <a:cs typeface="Tahoma"/>
                <a:sym typeface="Tahoma"/>
              </a:rPr>
              <a:t>Vision: </a:t>
            </a:r>
            <a:r>
              <a:rPr lang="en-US" sz="2000" b="1" dirty="0">
                <a:solidFill>
                  <a:srgbClr val="1B00C0"/>
                </a:solidFill>
                <a:latin typeface="+mj-lt"/>
                <a:ea typeface="Tahoma" panose="020B0604030504040204" pitchFamily="34" charset="0"/>
                <a:cs typeface="Tahoma" panose="020B0604030504040204" pitchFamily="34" charset="0"/>
              </a:rPr>
              <a:t>F</a:t>
            </a:r>
            <a:r>
              <a:rPr lang="en-US" sz="2000" b="1" i="0" u="none" strike="noStrike" dirty="0">
                <a:solidFill>
                  <a:srgbClr val="1B00C0"/>
                </a:solidFill>
                <a:effectLst/>
                <a:latin typeface="+mj-lt"/>
              </a:rPr>
              <a:t>oster open-source chip design, EDA projects, and programs that lower costs, democratize access to tools, provide training and accelerate innovation for the semiconductor industry</a:t>
            </a:r>
            <a:endParaRPr sz="2000" b="1" dirty="0">
              <a:solidFill>
                <a:srgbClr val="1B00C0"/>
              </a:solidFill>
            </a:endParaRPr>
          </a:p>
          <a:p>
            <a:pPr marL="342900" indent="-252413">
              <a:spcBef>
                <a:spcPts val="600"/>
              </a:spcBef>
              <a:buClr>
                <a:srgbClr val="000000"/>
              </a:buClr>
              <a:buSzPts val="1700"/>
              <a:buFont typeface="Tahoma"/>
              <a:buChar char="●"/>
            </a:pPr>
            <a:r>
              <a:rPr lang="en-US" sz="2000" b="1" dirty="0">
                <a:solidFill>
                  <a:srgbClr val="000000"/>
                </a:solidFill>
                <a:latin typeface="Tahoma"/>
                <a:ea typeface="Tahoma"/>
                <a:cs typeface="Tahoma"/>
                <a:sym typeface="Tahoma"/>
              </a:rPr>
              <a:t>Goals</a:t>
            </a:r>
            <a:endParaRPr sz="2000" b="1" dirty="0"/>
          </a:p>
          <a:p>
            <a:pPr marL="685800" lvl="1" indent="-252413">
              <a:spcBef>
                <a:spcPts val="600"/>
              </a:spcBef>
              <a:buClr>
                <a:srgbClr val="000000"/>
              </a:buClr>
              <a:buSzPts val="1700"/>
              <a:buFont typeface="Tahoma"/>
              <a:buChar char="○"/>
            </a:pPr>
            <a:r>
              <a:rPr lang="en-US" sz="2000" dirty="0">
                <a:solidFill>
                  <a:srgbClr val="000000"/>
                </a:solidFill>
                <a:latin typeface="Tahoma"/>
                <a:ea typeface="Tahoma"/>
                <a:cs typeface="Tahoma"/>
                <a:sym typeface="Tahoma"/>
              </a:rPr>
              <a:t>Continued development of </a:t>
            </a:r>
            <a:r>
              <a:rPr lang="en-US" sz="2000" dirty="0" err="1">
                <a:solidFill>
                  <a:srgbClr val="000000"/>
                </a:solidFill>
                <a:latin typeface="Tahoma"/>
                <a:ea typeface="Tahoma"/>
                <a:cs typeface="Tahoma"/>
                <a:sym typeface="Tahoma"/>
              </a:rPr>
              <a:t>OpenROAD</a:t>
            </a:r>
            <a:r>
              <a:rPr lang="en-US" sz="2000" dirty="0">
                <a:solidFill>
                  <a:srgbClr val="000000"/>
                </a:solidFill>
                <a:latin typeface="Tahoma"/>
                <a:ea typeface="Tahoma"/>
                <a:cs typeface="Tahoma"/>
                <a:sym typeface="Tahoma"/>
              </a:rPr>
              <a:t> and all open-source EDA</a:t>
            </a:r>
            <a:endParaRPr sz="2000" dirty="0"/>
          </a:p>
          <a:p>
            <a:pPr marL="685800" lvl="1" indent="-252413">
              <a:spcBef>
                <a:spcPts val="600"/>
              </a:spcBef>
              <a:buClr>
                <a:srgbClr val="000000"/>
              </a:buClr>
              <a:buSzPts val="1700"/>
              <a:buFont typeface="Tahoma"/>
              <a:buChar char="○"/>
            </a:pPr>
            <a:r>
              <a:rPr lang="en-US" sz="2000" dirty="0">
                <a:solidFill>
                  <a:srgbClr val="000000"/>
                </a:solidFill>
                <a:latin typeface="Tahoma"/>
                <a:ea typeface="Tahoma"/>
                <a:cs typeface="Tahoma"/>
                <a:sym typeface="Tahoma"/>
              </a:rPr>
              <a:t>Development of open source PDKs both manufacturable and Proxy</a:t>
            </a:r>
            <a:endParaRPr sz="2000" dirty="0"/>
          </a:p>
          <a:p>
            <a:pPr marL="685800" lvl="1" indent="-252413">
              <a:spcBef>
                <a:spcPts val="600"/>
              </a:spcBef>
              <a:buClr>
                <a:srgbClr val="000000"/>
              </a:buClr>
              <a:buSzPts val="1700"/>
              <a:buFont typeface="Tahoma"/>
              <a:buChar char="○"/>
            </a:pPr>
            <a:r>
              <a:rPr lang="en-US" sz="2000" dirty="0">
                <a:solidFill>
                  <a:srgbClr val="000000"/>
                </a:solidFill>
                <a:latin typeface="Tahoma"/>
                <a:ea typeface="Tahoma"/>
                <a:cs typeface="Tahoma"/>
                <a:sym typeface="Tahoma"/>
              </a:rPr>
              <a:t>Creation of education material teaching chip design</a:t>
            </a:r>
            <a:endParaRPr sz="2000" dirty="0"/>
          </a:p>
          <a:p>
            <a:pPr marL="685800" lvl="1" indent="-252413">
              <a:spcBef>
                <a:spcPts val="600"/>
              </a:spcBef>
              <a:buClr>
                <a:srgbClr val="000000"/>
              </a:buClr>
              <a:buSzPts val="1700"/>
              <a:buFont typeface="Tahoma"/>
              <a:buChar char="○"/>
            </a:pPr>
            <a:r>
              <a:rPr lang="en-US" sz="2000" dirty="0">
                <a:solidFill>
                  <a:srgbClr val="000000"/>
                </a:solidFill>
                <a:latin typeface="Tahoma"/>
                <a:ea typeface="Tahoma"/>
                <a:cs typeface="Tahoma"/>
                <a:sym typeface="Tahoma"/>
              </a:rPr>
              <a:t>Training of new EDA developers via a high quality software system</a:t>
            </a:r>
            <a:endParaRPr sz="2000" dirty="0">
              <a:solidFill>
                <a:srgbClr val="000000"/>
              </a:solidFill>
              <a:latin typeface="Tahoma"/>
              <a:ea typeface="Tahoma"/>
              <a:cs typeface="Tahoma"/>
              <a:sym typeface="Tahoma"/>
            </a:endParaRPr>
          </a:p>
          <a:p>
            <a:pPr marL="342900" indent="-252413">
              <a:spcBef>
                <a:spcPts val="600"/>
              </a:spcBef>
              <a:buClr>
                <a:srgbClr val="000000"/>
              </a:buClr>
              <a:buSzPts val="1700"/>
              <a:buFont typeface="Tahoma"/>
              <a:buChar char="●"/>
            </a:pPr>
            <a:r>
              <a:rPr lang="en-US" sz="2000" b="1" dirty="0">
                <a:solidFill>
                  <a:srgbClr val="000000"/>
                </a:solidFill>
                <a:latin typeface="Tahoma"/>
                <a:ea typeface="Tahoma"/>
                <a:cs typeface="Tahoma"/>
                <a:sym typeface="Tahoma"/>
              </a:rPr>
              <a:t>Who would contribute</a:t>
            </a:r>
            <a:endParaRPr sz="2000" b="1" dirty="0"/>
          </a:p>
          <a:p>
            <a:pPr marL="685800" lvl="1" indent="-252413">
              <a:spcBef>
                <a:spcPts val="600"/>
              </a:spcBef>
              <a:buClr>
                <a:srgbClr val="000000"/>
              </a:buClr>
              <a:buSzPts val="1700"/>
              <a:buFont typeface="Tahoma"/>
              <a:buChar char="○"/>
            </a:pPr>
            <a:r>
              <a:rPr lang="en-US" sz="2000" dirty="0">
                <a:solidFill>
                  <a:srgbClr val="000000"/>
                </a:solidFill>
                <a:latin typeface="Tahoma"/>
                <a:ea typeface="Tahoma"/>
                <a:cs typeface="Tahoma"/>
                <a:sym typeface="Tahoma"/>
              </a:rPr>
              <a:t>Any person or organization interested in the continued development of the open design ecosystem</a:t>
            </a:r>
            <a:endParaRPr sz="2000" b="1" dirty="0">
              <a:solidFill>
                <a:srgbClr val="000000"/>
              </a:solidFill>
              <a:latin typeface="Tahoma"/>
              <a:ea typeface="Tahoma"/>
              <a:cs typeface="Tahoma"/>
              <a:sym typeface="Tahoma"/>
            </a:endParaRPr>
          </a:p>
        </p:txBody>
      </p:sp>
    </p:spTree>
    <p:extLst>
      <p:ext uri="{BB962C8B-B14F-4D97-AF65-F5344CB8AC3E}">
        <p14:creationId xmlns:p14="http://schemas.microsoft.com/office/powerpoint/2010/main" val="3023744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fade">
                                      <p:cBhvr>
                                        <p:cTn id="2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FBB80-1D90-844B-B823-26E851B78E98}"/>
              </a:ext>
            </a:extLst>
          </p:cNvPr>
          <p:cNvSpPr>
            <a:spLocks noGrp="1"/>
          </p:cNvSpPr>
          <p:nvPr>
            <p:ph type="title"/>
          </p:nvPr>
        </p:nvSpPr>
        <p:spPr>
          <a:xfrm>
            <a:off x="36297" y="119749"/>
            <a:ext cx="8987053" cy="595312"/>
          </a:xfrm>
        </p:spPr>
        <p:txBody>
          <a:bodyPr/>
          <a:lstStyle/>
          <a:p>
            <a:r>
              <a:rPr lang="en-US" dirty="0"/>
              <a:t> Agile Development on </a:t>
            </a:r>
            <a:r>
              <a:rPr lang="en-US" dirty="0" err="1"/>
              <a:t>OpenROAD</a:t>
            </a:r>
            <a:r>
              <a:rPr lang="en-US" dirty="0"/>
              <a:t>: Example</a:t>
            </a:r>
            <a:endParaRPr lang="en-US" dirty="0">
              <a:solidFill>
                <a:schemeClr val="accent3">
                  <a:lumMod val="75000"/>
                </a:schemeClr>
              </a:solidFill>
            </a:endParaRPr>
          </a:p>
        </p:txBody>
      </p:sp>
      <p:grpSp>
        <p:nvGrpSpPr>
          <p:cNvPr id="4" name="그룹 21">
            <a:extLst>
              <a:ext uri="{FF2B5EF4-FFF2-40B4-BE49-F238E27FC236}">
                <a16:creationId xmlns:a16="http://schemas.microsoft.com/office/drawing/2014/main" id="{14F43F79-B101-2586-8A8F-5518D8528D63}"/>
              </a:ext>
            </a:extLst>
          </p:cNvPr>
          <p:cNvGrpSpPr/>
          <p:nvPr/>
        </p:nvGrpSpPr>
        <p:grpSpPr>
          <a:xfrm>
            <a:off x="2362200" y="1014743"/>
            <a:ext cx="6629401" cy="3023857"/>
            <a:chOff x="4419768" y="1528264"/>
            <a:chExt cx="4256177" cy="2652891"/>
          </a:xfrm>
        </p:grpSpPr>
        <p:grpSp>
          <p:nvGrpSpPr>
            <p:cNvPr id="5" name="그룹 17">
              <a:extLst>
                <a:ext uri="{FF2B5EF4-FFF2-40B4-BE49-F238E27FC236}">
                  <a16:creationId xmlns:a16="http://schemas.microsoft.com/office/drawing/2014/main" id="{06B7F3F2-A12B-E1C4-C6F2-4BE9C581BD80}"/>
                </a:ext>
              </a:extLst>
            </p:cNvPr>
            <p:cNvGrpSpPr/>
            <p:nvPr/>
          </p:nvGrpSpPr>
          <p:grpSpPr>
            <a:xfrm>
              <a:off x="4799549" y="1528264"/>
              <a:ext cx="3469104" cy="223077"/>
              <a:chOff x="2669928" y="2537496"/>
              <a:chExt cx="5237910" cy="274743"/>
            </a:xfrm>
          </p:grpSpPr>
          <p:sp>
            <p:nvSpPr>
              <p:cNvPr id="10" name="직사각형 4">
                <a:extLst>
                  <a:ext uri="{FF2B5EF4-FFF2-40B4-BE49-F238E27FC236}">
                    <a16:creationId xmlns:a16="http://schemas.microsoft.com/office/drawing/2014/main" id="{FCA2A985-774B-C05F-F8CC-BCDE11425A78}"/>
                  </a:ext>
                </a:extLst>
              </p:cNvPr>
              <p:cNvSpPr/>
              <p:nvPr/>
            </p:nvSpPr>
            <p:spPr>
              <a:xfrm>
                <a:off x="2669928" y="2546745"/>
                <a:ext cx="884980" cy="2654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ko-KR" sz="800" dirty="0">
                    <a:solidFill>
                      <a:schemeClr val="tx1"/>
                    </a:solidFill>
                    <a:latin typeface="Arial" panose="020B0604020202020204" pitchFamily="34" charset="0"/>
                    <a:cs typeface="Arial" panose="020B0604020202020204" pitchFamily="34" charset="0"/>
                  </a:rPr>
                  <a:t>Top Die</a:t>
                </a:r>
              </a:p>
            </p:txBody>
          </p:sp>
          <p:sp>
            <p:nvSpPr>
              <p:cNvPr id="11" name="직사각형 5">
                <a:extLst>
                  <a:ext uri="{FF2B5EF4-FFF2-40B4-BE49-F238E27FC236}">
                    <a16:creationId xmlns:a16="http://schemas.microsoft.com/office/drawing/2014/main" id="{1E4757AB-BF4E-C73D-ECEA-B67FAA8F9CBC}"/>
                  </a:ext>
                </a:extLst>
              </p:cNvPr>
              <p:cNvSpPr/>
              <p:nvPr/>
            </p:nvSpPr>
            <p:spPr>
              <a:xfrm>
                <a:off x="4751932" y="2537496"/>
                <a:ext cx="1073904" cy="2654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ko-KR" sz="800" dirty="0">
                    <a:solidFill>
                      <a:schemeClr val="tx1"/>
                    </a:solidFill>
                    <a:latin typeface="Arial" panose="020B0604020202020204" pitchFamily="34" charset="0"/>
                    <a:cs typeface="Arial" panose="020B0604020202020204" pitchFamily="34" charset="0"/>
                  </a:rPr>
                  <a:t>Bottom Die</a:t>
                </a:r>
              </a:p>
            </p:txBody>
          </p:sp>
          <p:sp>
            <p:nvSpPr>
              <p:cNvPr id="12" name="직사각형 6">
                <a:extLst>
                  <a:ext uri="{FF2B5EF4-FFF2-40B4-BE49-F238E27FC236}">
                    <a16:creationId xmlns:a16="http://schemas.microsoft.com/office/drawing/2014/main" id="{B9EB1F5E-2054-E9FC-4A8D-6FC137F4FAFE}"/>
                  </a:ext>
                </a:extLst>
              </p:cNvPr>
              <p:cNvSpPr/>
              <p:nvPr/>
            </p:nvSpPr>
            <p:spPr>
              <a:xfrm>
                <a:off x="7022858" y="2537496"/>
                <a:ext cx="884980" cy="2654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ko-KR" sz="800" dirty="0">
                    <a:solidFill>
                      <a:schemeClr val="tx1"/>
                    </a:solidFill>
                    <a:latin typeface="Arial" panose="020B0604020202020204" pitchFamily="34" charset="0"/>
                    <a:cs typeface="Arial" panose="020B0604020202020204" pitchFamily="34" charset="0"/>
                  </a:rPr>
                  <a:t>Both</a:t>
                </a:r>
                <a:endParaRPr lang="en-US" altLang="ko-KR" sz="1000" dirty="0">
                  <a:solidFill>
                    <a:schemeClr val="tx1"/>
                  </a:solidFill>
                  <a:latin typeface="Arial" panose="020B0604020202020204" pitchFamily="34" charset="0"/>
                  <a:cs typeface="Arial" panose="020B0604020202020204" pitchFamily="34" charset="0"/>
                </a:endParaRPr>
              </a:p>
            </p:txBody>
          </p:sp>
        </p:grpSp>
        <p:pic>
          <p:nvPicPr>
            <p:cNvPr id="6" name="그림 12" descr="직사각형, 사각형, 스크린샷, 디자인이(가) 표시된 사진&#10;&#10;자동 생성된 설명">
              <a:extLst>
                <a:ext uri="{FF2B5EF4-FFF2-40B4-BE49-F238E27FC236}">
                  <a16:creationId xmlns:a16="http://schemas.microsoft.com/office/drawing/2014/main" id="{9FD15EF9-38E3-EDD7-59C7-78A36FF5D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7735" y="1794855"/>
              <a:ext cx="1392731" cy="2386300"/>
            </a:xfrm>
            <a:prstGeom prst="rect">
              <a:avLst/>
            </a:prstGeom>
          </p:spPr>
        </p:pic>
        <p:pic>
          <p:nvPicPr>
            <p:cNvPr id="7" name="그림 14" descr="직사각형, 스크린샷, 사각형, 디자인이(가) 표시된 사진&#10;&#10;자동 생성된 설명">
              <a:extLst>
                <a:ext uri="{FF2B5EF4-FFF2-40B4-BE49-F238E27FC236}">
                  <a16:creationId xmlns:a16="http://schemas.microsoft.com/office/drawing/2014/main" id="{C9E49D41-F0D1-3FE1-F321-F4C85B0AB3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3214" y="1789981"/>
              <a:ext cx="1392731" cy="2386300"/>
            </a:xfrm>
            <a:prstGeom prst="rect">
              <a:avLst/>
            </a:prstGeom>
          </p:spPr>
        </p:pic>
        <p:pic>
          <p:nvPicPr>
            <p:cNvPr id="8" name="그림 16" descr="직사각형, 스케치, 잭이(가) 표시된 사진&#10;&#10;자동 생성된 설명">
              <a:extLst>
                <a:ext uri="{FF2B5EF4-FFF2-40B4-BE49-F238E27FC236}">
                  <a16:creationId xmlns:a16="http://schemas.microsoft.com/office/drawing/2014/main" id="{5B9B6C18-0EAF-A36A-DF76-2DA12FDA45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768" y="1794855"/>
              <a:ext cx="1392731" cy="2386300"/>
            </a:xfrm>
            <a:prstGeom prst="rect">
              <a:avLst/>
            </a:prstGeom>
          </p:spPr>
        </p:pic>
      </p:grpSp>
      <p:sp>
        <p:nvSpPr>
          <p:cNvPr id="13" name="TextBox 12">
            <a:extLst>
              <a:ext uri="{FF2B5EF4-FFF2-40B4-BE49-F238E27FC236}">
                <a16:creationId xmlns:a16="http://schemas.microsoft.com/office/drawing/2014/main" id="{A6010CA7-CD63-4E5F-1DC7-F7FCFD66CD5B}"/>
              </a:ext>
            </a:extLst>
          </p:cNvPr>
          <p:cNvSpPr txBox="1"/>
          <p:nvPr/>
        </p:nvSpPr>
        <p:spPr>
          <a:xfrm>
            <a:off x="0" y="2211385"/>
            <a:ext cx="2382256" cy="923330"/>
          </a:xfrm>
          <a:prstGeom prst="rect">
            <a:avLst/>
          </a:prstGeom>
          <a:noFill/>
        </p:spPr>
        <p:txBody>
          <a:bodyPr wrap="square" rtlCol="0">
            <a:spAutoFit/>
          </a:bodyPr>
          <a:lstStyle/>
          <a:p>
            <a:r>
              <a:rPr lang="en-US" dirty="0"/>
              <a:t>ICCAD-2023 Contest testcase, 32 macros and 740K </a:t>
            </a:r>
            <a:r>
              <a:rPr lang="en-US" dirty="0" err="1"/>
              <a:t>stdcells</a:t>
            </a:r>
            <a:endParaRPr lang="en-US" dirty="0"/>
          </a:p>
        </p:txBody>
      </p:sp>
      <p:pic>
        <p:nvPicPr>
          <p:cNvPr id="15" name="Picture 14">
            <a:extLst>
              <a:ext uri="{FF2B5EF4-FFF2-40B4-BE49-F238E27FC236}">
                <a16:creationId xmlns:a16="http://schemas.microsoft.com/office/drawing/2014/main" id="{A5440063-0537-31F6-08EC-96A0E26BE201}"/>
              </a:ext>
            </a:extLst>
          </p:cNvPr>
          <p:cNvPicPr>
            <a:picLocks noChangeAspect="1"/>
          </p:cNvPicPr>
          <p:nvPr/>
        </p:nvPicPr>
        <p:blipFill>
          <a:blip r:embed="rId6"/>
          <a:stretch>
            <a:fillRect/>
          </a:stretch>
        </p:blipFill>
        <p:spPr>
          <a:xfrm>
            <a:off x="228600" y="4572000"/>
            <a:ext cx="4639634" cy="1472093"/>
          </a:xfrm>
          <a:prstGeom prst="rect">
            <a:avLst/>
          </a:prstGeom>
        </p:spPr>
      </p:pic>
      <p:pic>
        <p:nvPicPr>
          <p:cNvPr id="17" name="Picture 16">
            <a:extLst>
              <a:ext uri="{FF2B5EF4-FFF2-40B4-BE49-F238E27FC236}">
                <a16:creationId xmlns:a16="http://schemas.microsoft.com/office/drawing/2014/main" id="{3B5700D3-3C7D-AED1-A442-7197D5F29D48}"/>
              </a:ext>
            </a:extLst>
          </p:cNvPr>
          <p:cNvPicPr>
            <a:picLocks noChangeAspect="1"/>
          </p:cNvPicPr>
          <p:nvPr/>
        </p:nvPicPr>
        <p:blipFill>
          <a:blip r:embed="rId7"/>
          <a:stretch>
            <a:fillRect/>
          </a:stretch>
        </p:blipFill>
        <p:spPr>
          <a:xfrm>
            <a:off x="5103730" y="4537166"/>
            <a:ext cx="3968217" cy="1891585"/>
          </a:xfrm>
          <a:prstGeom prst="rect">
            <a:avLst/>
          </a:prstGeom>
        </p:spPr>
      </p:pic>
      <p:sp>
        <p:nvSpPr>
          <p:cNvPr id="18" name="TextBox 17">
            <a:extLst>
              <a:ext uri="{FF2B5EF4-FFF2-40B4-BE49-F238E27FC236}">
                <a16:creationId xmlns:a16="http://schemas.microsoft.com/office/drawing/2014/main" id="{50CB26E9-BB2B-2DB1-E80F-CE71D707B3A1}"/>
              </a:ext>
            </a:extLst>
          </p:cNvPr>
          <p:cNvSpPr txBox="1"/>
          <p:nvPr/>
        </p:nvSpPr>
        <p:spPr>
          <a:xfrm>
            <a:off x="457200" y="6079013"/>
            <a:ext cx="4411034" cy="369332"/>
          </a:xfrm>
          <a:prstGeom prst="rect">
            <a:avLst/>
          </a:prstGeom>
          <a:noFill/>
        </p:spPr>
        <p:txBody>
          <a:bodyPr wrap="square" rtlCol="0">
            <a:spAutoFit/>
          </a:bodyPr>
          <a:lstStyle/>
          <a:p>
            <a:r>
              <a:rPr lang="en-US" dirty="0"/>
              <a:t>DB/GUI enhancements: 2-tier P&amp;R views</a:t>
            </a:r>
          </a:p>
        </p:txBody>
      </p:sp>
    </p:spTree>
    <p:extLst>
      <p:ext uri="{BB962C8B-B14F-4D97-AF65-F5344CB8AC3E}">
        <p14:creationId xmlns:p14="http://schemas.microsoft.com/office/powerpoint/2010/main" val="1948927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72AA7F-4B1F-BAE8-1D9A-D9797D5C877A}"/>
              </a:ext>
            </a:extLst>
          </p:cNvPr>
          <p:cNvSpPr>
            <a:spLocks noGrp="1"/>
          </p:cNvSpPr>
          <p:nvPr>
            <p:ph idx="1"/>
          </p:nvPr>
        </p:nvSpPr>
        <p:spPr>
          <a:xfrm>
            <a:off x="152400" y="4800601"/>
            <a:ext cx="8836025" cy="1752599"/>
          </a:xfrm>
        </p:spPr>
        <p:txBody>
          <a:bodyPr/>
          <a:lstStyle/>
          <a:p>
            <a:r>
              <a:rPr lang="en-US" sz="2400" b="1" i="1" dirty="0"/>
              <a:t>Scaled ASAP7 </a:t>
            </a:r>
            <a:r>
              <a:rPr lang="en-US" sz="2400" dirty="0"/>
              <a:t>PDK and enablement can be used to bound power and performance of foundry 7nm</a:t>
            </a:r>
          </a:p>
          <a:p>
            <a:r>
              <a:rPr lang="en-US" sz="2400" dirty="0"/>
              <a:t>Area scaling can match foundry 7nm outcomes</a:t>
            </a:r>
          </a:p>
          <a:p>
            <a:r>
              <a:rPr lang="en-US" sz="2400" dirty="0"/>
              <a:t>Autotuning of scaling factors has been implemented</a:t>
            </a:r>
          </a:p>
        </p:txBody>
      </p:sp>
      <p:sp>
        <p:nvSpPr>
          <p:cNvPr id="3" name="Title 2">
            <a:extLst>
              <a:ext uri="{FF2B5EF4-FFF2-40B4-BE49-F238E27FC236}">
                <a16:creationId xmlns:a16="http://schemas.microsoft.com/office/drawing/2014/main" id="{ED8D294A-C9CF-DFCD-9930-D5A952B7AB5B}"/>
              </a:ext>
            </a:extLst>
          </p:cNvPr>
          <p:cNvSpPr>
            <a:spLocks noGrp="1"/>
          </p:cNvSpPr>
          <p:nvPr>
            <p:ph type="title"/>
          </p:nvPr>
        </p:nvSpPr>
        <p:spPr/>
        <p:txBody>
          <a:bodyPr/>
          <a:lstStyle/>
          <a:p>
            <a:r>
              <a:rPr lang="en-US" dirty="0"/>
              <a:t>Building Out Proxies: Example</a:t>
            </a:r>
          </a:p>
        </p:txBody>
      </p:sp>
      <p:pic>
        <p:nvPicPr>
          <p:cNvPr id="6" name="Picture 5">
            <a:extLst>
              <a:ext uri="{FF2B5EF4-FFF2-40B4-BE49-F238E27FC236}">
                <a16:creationId xmlns:a16="http://schemas.microsoft.com/office/drawing/2014/main" id="{D65DF926-4920-2217-7A0C-629E59E56EE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0763" y="957031"/>
            <a:ext cx="4222982" cy="3566160"/>
          </a:xfrm>
          <a:prstGeom prst="rect">
            <a:avLst/>
          </a:prstGeom>
        </p:spPr>
      </p:pic>
      <p:pic>
        <p:nvPicPr>
          <p:cNvPr id="7" name="Picture 6">
            <a:extLst>
              <a:ext uri="{FF2B5EF4-FFF2-40B4-BE49-F238E27FC236}">
                <a16:creationId xmlns:a16="http://schemas.microsoft.com/office/drawing/2014/main" id="{DADA82A9-C8AC-DF78-35D5-C38A0F5200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72000" y="868575"/>
            <a:ext cx="4338018" cy="3788794"/>
          </a:xfrm>
          <a:prstGeom prst="rect">
            <a:avLst/>
          </a:prstGeom>
        </p:spPr>
      </p:pic>
    </p:spTree>
    <p:extLst>
      <p:ext uri="{BB962C8B-B14F-4D97-AF65-F5344CB8AC3E}">
        <p14:creationId xmlns:p14="http://schemas.microsoft.com/office/powerpoint/2010/main" val="128030689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b="1" dirty="0">
                <a:solidFill>
                  <a:srgbClr val="254061"/>
                </a:solidFill>
              </a:rPr>
              <a:t>Agenda</a:t>
            </a:r>
            <a:endParaRPr lang="en-US" sz="2400" dirty="0"/>
          </a:p>
        </p:txBody>
      </p:sp>
      <p:sp>
        <p:nvSpPr>
          <p:cNvPr id="7" name="Google Shape;347;p7">
            <a:extLst>
              <a:ext uri="{FF2B5EF4-FFF2-40B4-BE49-F238E27FC236}">
                <a16:creationId xmlns:a16="http://schemas.microsoft.com/office/drawing/2014/main" id="{CC4F269E-CF9A-49AA-98E2-12D4E2C85E8A}"/>
              </a:ext>
            </a:extLst>
          </p:cNvPr>
          <p:cNvSpPr txBox="1">
            <a:spLocks/>
          </p:cNvSpPr>
          <p:nvPr/>
        </p:nvSpPr>
        <p:spPr>
          <a:xfrm>
            <a:off x="135639" y="1046502"/>
            <a:ext cx="8864416" cy="4765964"/>
          </a:xfrm>
          <a:prstGeom prst="rect">
            <a:avLst/>
          </a:prstGeom>
          <a:noFill/>
          <a:ln>
            <a:noFill/>
          </a:ln>
        </p:spPr>
        <p:txBody>
          <a:bodyPr spcFirstLastPara="1" vert="horz" wrap="square" lIns="91425" tIns="45700" rIns="91425" bIns="45700" rtlCol="0" anchor="t" anchorCtr="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indent="-295275"/>
            <a:r>
              <a:rPr lang="en-US" sz="2400" b="1" dirty="0"/>
              <a:t>What is </a:t>
            </a:r>
            <a:r>
              <a:rPr lang="en-US" sz="2400" b="1" dirty="0" err="1"/>
              <a:t>OpenROAD</a:t>
            </a:r>
            <a:r>
              <a:rPr lang="en-US" sz="2400" b="1" dirty="0"/>
              <a:t> ?</a:t>
            </a:r>
          </a:p>
          <a:p>
            <a:pPr marL="346075" indent="-295275"/>
            <a:endParaRPr lang="en-US" sz="2400" b="1" dirty="0">
              <a:solidFill>
                <a:srgbClr val="FF0000"/>
              </a:solidFill>
            </a:endParaRPr>
          </a:p>
          <a:p>
            <a:pPr marL="346075" indent="-295275"/>
            <a:r>
              <a:rPr lang="en-US" sz="2400" b="1" dirty="0"/>
              <a:t>How did we get here ?   (The Journey)</a:t>
            </a:r>
          </a:p>
          <a:p>
            <a:pPr marL="346075" indent="-295275"/>
            <a:endParaRPr lang="en-US" sz="2400" b="1" dirty="0"/>
          </a:p>
          <a:p>
            <a:pPr marL="346075" indent="-295275"/>
            <a:r>
              <a:rPr lang="en-US" sz="2400" b="1" dirty="0">
                <a:solidFill>
                  <a:srgbClr val="FF0000"/>
                </a:solidFill>
              </a:rPr>
              <a:t>Where are we going ?  (The Roadmap)</a:t>
            </a:r>
          </a:p>
          <a:p>
            <a:pPr marL="630238" lvl="1" indent="-295275"/>
            <a:r>
              <a:rPr lang="en-US" sz="2000" b="1" dirty="0"/>
              <a:t>Tool Development</a:t>
            </a:r>
          </a:p>
          <a:p>
            <a:pPr marL="630238" lvl="1" indent="-295275"/>
            <a:r>
              <a:rPr lang="en-US" sz="2000" b="1" dirty="0"/>
              <a:t>Governance and Transition</a:t>
            </a:r>
          </a:p>
          <a:p>
            <a:pPr marL="630238" lvl="1" indent="-295275"/>
            <a:r>
              <a:rPr lang="en-US" sz="2000" b="1" dirty="0">
                <a:solidFill>
                  <a:srgbClr val="FF0000"/>
                </a:solidFill>
              </a:rPr>
              <a:t>ML Enablement for </a:t>
            </a:r>
            <a:r>
              <a:rPr lang="en-US" sz="2000" b="1" dirty="0" err="1">
                <a:solidFill>
                  <a:srgbClr val="FF0000"/>
                </a:solidFill>
              </a:rPr>
              <a:t>OpenROAD</a:t>
            </a:r>
            <a:endParaRPr lang="en-US" sz="2000" b="1" dirty="0">
              <a:solidFill>
                <a:srgbClr val="FF0000"/>
              </a:solidFill>
            </a:endParaRPr>
          </a:p>
          <a:p>
            <a:pPr marL="230186" indent="-52386">
              <a:lnSpc>
                <a:spcPct val="85000"/>
              </a:lnSpc>
              <a:spcBef>
                <a:spcPts val="1000"/>
              </a:spcBef>
              <a:buSzPts val="2800"/>
              <a:buFont typeface="Arial"/>
              <a:buNone/>
            </a:pPr>
            <a:endParaRPr lang="en-US" sz="2000" dirty="0"/>
          </a:p>
        </p:txBody>
      </p:sp>
    </p:spTree>
    <p:extLst>
      <p:ext uri="{BB962C8B-B14F-4D97-AF65-F5344CB8AC3E}">
        <p14:creationId xmlns:p14="http://schemas.microsoft.com/office/powerpoint/2010/main" val="6400789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F8DFAFD-73B3-E208-1C6B-BDDB375F13D3}"/>
              </a:ext>
            </a:extLst>
          </p:cNvPr>
          <p:cNvSpPr>
            <a:spLocks noGrp="1"/>
          </p:cNvSpPr>
          <p:nvPr>
            <p:ph idx="1"/>
          </p:nvPr>
        </p:nvSpPr>
        <p:spPr>
          <a:xfrm>
            <a:off x="76200" y="990599"/>
            <a:ext cx="8836025" cy="5562601"/>
          </a:xfrm>
        </p:spPr>
        <p:txBody>
          <a:bodyPr/>
          <a:lstStyle/>
          <a:p>
            <a:r>
              <a:rPr lang="en-US" dirty="0"/>
              <a:t>OpenROAD: Open-source EDA enabling AI for EDA </a:t>
            </a:r>
          </a:p>
        </p:txBody>
      </p:sp>
      <p:sp>
        <p:nvSpPr>
          <p:cNvPr id="2" name="Title 1">
            <a:extLst>
              <a:ext uri="{FF2B5EF4-FFF2-40B4-BE49-F238E27FC236}">
                <a16:creationId xmlns:a16="http://schemas.microsoft.com/office/drawing/2014/main" id="{B59F4F7E-59BC-38FB-3886-E58E18785D85}"/>
              </a:ext>
            </a:extLst>
          </p:cNvPr>
          <p:cNvSpPr>
            <a:spLocks noGrp="1"/>
          </p:cNvSpPr>
          <p:nvPr>
            <p:ph type="title"/>
          </p:nvPr>
        </p:nvSpPr>
        <p:spPr>
          <a:xfrm>
            <a:off x="163512" y="145685"/>
            <a:ext cx="8851900" cy="595312"/>
          </a:xfrm>
        </p:spPr>
        <p:txBody>
          <a:bodyPr/>
          <a:lstStyle/>
          <a:p>
            <a:r>
              <a:rPr lang="en-US" dirty="0"/>
              <a:t>What Exists Today in </a:t>
            </a:r>
            <a:r>
              <a:rPr lang="en-US" dirty="0" err="1"/>
              <a:t>OpenROAD</a:t>
            </a:r>
            <a:r>
              <a:rPr lang="en-US" dirty="0"/>
              <a:t>?</a:t>
            </a:r>
          </a:p>
        </p:txBody>
      </p:sp>
      <p:grpSp>
        <p:nvGrpSpPr>
          <p:cNvPr id="5" name="Google Shape;229;p5">
            <a:extLst>
              <a:ext uri="{FF2B5EF4-FFF2-40B4-BE49-F238E27FC236}">
                <a16:creationId xmlns:a16="http://schemas.microsoft.com/office/drawing/2014/main" id="{F98F3EDB-E184-155D-5DE2-AF0E3EEDBEBA}"/>
              </a:ext>
            </a:extLst>
          </p:cNvPr>
          <p:cNvGrpSpPr/>
          <p:nvPr/>
        </p:nvGrpSpPr>
        <p:grpSpPr>
          <a:xfrm>
            <a:off x="152400" y="2497881"/>
            <a:ext cx="3459058" cy="3228444"/>
            <a:chOff x="45491" y="951867"/>
            <a:chExt cx="4903362" cy="5166367"/>
          </a:xfrm>
        </p:grpSpPr>
        <p:sp>
          <p:nvSpPr>
            <p:cNvPr id="6" name="Google Shape;230;p5">
              <a:extLst>
                <a:ext uri="{FF2B5EF4-FFF2-40B4-BE49-F238E27FC236}">
                  <a16:creationId xmlns:a16="http://schemas.microsoft.com/office/drawing/2014/main" id="{28F34E0F-EAC1-C778-5FCC-3D13F6A4D2A8}"/>
                </a:ext>
              </a:extLst>
            </p:cNvPr>
            <p:cNvSpPr txBox="1"/>
            <p:nvPr/>
          </p:nvSpPr>
          <p:spPr>
            <a:xfrm>
              <a:off x="1884510" y="1654279"/>
              <a:ext cx="2361599" cy="492459"/>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dirty="0">
                  <a:solidFill>
                    <a:srgbClr val="000000"/>
                  </a:solidFill>
                  <a:latin typeface="Calibri"/>
                  <a:ea typeface="Calibri"/>
                  <a:cs typeface="Calibri"/>
                  <a:sym typeface="Calibri"/>
                </a:rPr>
                <a:t>Logic Synthesis</a:t>
              </a:r>
              <a:endParaRPr sz="1200" kern="0" dirty="0">
                <a:solidFill>
                  <a:srgbClr val="000000"/>
                </a:solidFill>
                <a:latin typeface="Arial"/>
                <a:cs typeface="Arial"/>
                <a:sym typeface="Arial"/>
              </a:endParaRPr>
            </a:p>
          </p:txBody>
        </p:sp>
        <p:sp>
          <p:nvSpPr>
            <p:cNvPr id="7" name="Google Shape;231;p5">
              <a:extLst>
                <a:ext uri="{FF2B5EF4-FFF2-40B4-BE49-F238E27FC236}">
                  <a16:creationId xmlns:a16="http://schemas.microsoft.com/office/drawing/2014/main" id="{0F1AB964-D104-9AE0-2AE3-59D3E7BF1D92}"/>
                </a:ext>
              </a:extLst>
            </p:cNvPr>
            <p:cNvSpPr txBox="1"/>
            <p:nvPr/>
          </p:nvSpPr>
          <p:spPr>
            <a:xfrm>
              <a:off x="1887384" y="2353022"/>
              <a:ext cx="2361599" cy="492459"/>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a:solidFill>
                    <a:srgbClr val="000000"/>
                  </a:solidFill>
                  <a:latin typeface="Calibri"/>
                  <a:ea typeface="Calibri"/>
                  <a:cs typeface="Calibri"/>
                  <a:sym typeface="Calibri"/>
                </a:rPr>
                <a:t>Floorplanning</a:t>
              </a:r>
              <a:endParaRPr sz="1400" kern="0">
                <a:solidFill>
                  <a:srgbClr val="000000"/>
                </a:solidFill>
                <a:latin typeface="Calibri"/>
                <a:ea typeface="Calibri"/>
                <a:cs typeface="Calibri"/>
                <a:sym typeface="Calibri"/>
              </a:endParaRPr>
            </a:p>
          </p:txBody>
        </p:sp>
        <p:sp>
          <p:nvSpPr>
            <p:cNvPr id="8" name="Google Shape;232;p5">
              <a:extLst>
                <a:ext uri="{FF2B5EF4-FFF2-40B4-BE49-F238E27FC236}">
                  <a16:creationId xmlns:a16="http://schemas.microsoft.com/office/drawing/2014/main" id="{28F0DE58-C2C4-D226-EE8A-E4E6C4F76857}"/>
                </a:ext>
              </a:extLst>
            </p:cNvPr>
            <p:cNvSpPr txBox="1"/>
            <p:nvPr/>
          </p:nvSpPr>
          <p:spPr>
            <a:xfrm>
              <a:off x="1887384" y="3014372"/>
              <a:ext cx="2361599" cy="492459"/>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a:solidFill>
                    <a:srgbClr val="000000"/>
                  </a:solidFill>
                  <a:latin typeface="Calibri"/>
                  <a:ea typeface="Calibri"/>
                  <a:cs typeface="Calibri"/>
                  <a:sym typeface="Calibri"/>
                </a:rPr>
                <a:t>Placement</a:t>
              </a:r>
              <a:endParaRPr sz="1200" kern="0">
                <a:solidFill>
                  <a:srgbClr val="000000"/>
                </a:solidFill>
                <a:latin typeface="Arial"/>
                <a:cs typeface="Arial"/>
                <a:sym typeface="Arial"/>
              </a:endParaRPr>
            </a:p>
          </p:txBody>
        </p:sp>
        <p:sp>
          <p:nvSpPr>
            <p:cNvPr id="9" name="Google Shape;233;p5">
              <a:extLst>
                <a:ext uri="{FF2B5EF4-FFF2-40B4-BE49-F238E27FC236}">
                  <a16:creationId xmlns:a16="http://schemas.microsoft.com/office/drawing/2014/main" id="{5E13CDE4-BF77-7E8D-64B9-765150344FC0}"/>
                </a:ext>
              </a:extLst>
            </p:cNvPr>
            <p:cNvSpPr txBox="1"/>
            <p:nvPr/>
          </p:nvSpPr>
          <p:spPr>
            <a:xfrm>
              <a:off x="1884507" y="3667106"/>
              <a:ext cx="2361599" cy="492459"/>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dirty="0">
                  <a:solidFill>
                    <a:srgbClr val="000000"/>
                  </a:solidFill>
                  <a:latin typeface="Calibri"/>
                  <a:ea typeface="Calibri"/>
                  <a:cs typeface="Calibri"/>
                  <a:sym typeface="Calibri"/>
                </a:rPr>
                <a:t>Clock Tree Synthesis</a:t>
              </a:r>
              <a:endParaRPr sz="1200" kern="0" dirty="0">
                <a:solidFill>
                  <a:srgbClr val="000000"/>
                </a:solidFill>
                <a:latin typeface="Arial"/>
                <a:cs typeface="Arial"/>
                <a:sym typeface="Arial"/>
              </a:endParaRPr>
            </a:p>
          </p:txBody>
        </p:sp>
        <p:sp>
          <p:nvSpPr>
            <p:cNvPr id="10" name="Google Shape;234;p5">
              <a:extLst>
                <a:ext uri="{FF2B5EF4-FFF2-40B4-BE49-F238E27FC236}">
                  <a16:creationId xmlns:a16="http://schemas.microsoft.com/office/drawing/2014/main" id="{28328467-A178-6483-0D7C-1B30AFD34AF3}"/>
                </a:ext>
              </a:extLst>
            </p:cNvPr>
            <p:cNvSpPr txBox="1"/>
            <p:nvPr/>
          </p:nvSpPr>
          <p:spPr>
            <a:xfrm>
              <a:off x="1887384" y="4322997"/>
              <a:ext cx="2361599" cy="837227"/>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dirty="0">
                  <a:solidFill>
                    <a:srgbClr val="000000"/>
                  </a:solidFill>
                  <a:latin typeface="Calibri"/>
                  <a:ea typeface="Calibri"/>
                  <a:cs typeface="Calibri"/>
                  <a:sym typeface="Calibri"/>
                </a:rPr>
                <a:t>Global and Detailed Routing</a:t>
              </a:r>
              <a:endParaRPr sz="1200" kern="0" dirty="0">
                <a:solidFill>
                  <a:srgbClr val="000000"/>
                </a:solidFill>
                <a:latin typeface="Arial"/>
                <a:cs typeface="Arial"/>
                <a:sym typeface="Arial"/>
              </a:endParaRPr>
            </a:p>
          </p:txBody>
        </p:sp>
        <p:sp>
          <p:nvSpPr>
            <p:cNvPr id="11" name="Google Shape;235;p5">
              <a:extLst>
                <a:ext uri="{FF2B5EF4-FFF2-40B4-BE49-F238E27FC236}">
                  <a16:creationId xmlns:a16="http://schemas.microsoft.com/office/drawing/2014/main" id="{5E2CEA90-5229-4C47-FFA9-8D3E43379E63}"/>
                </a:ext>
              </a:extLst>
            </p:cNvPr>
            <p:cNvSpPr txBox="1"/>
            <p:nvPr/>
          </p:nvSpPr>
          <p:spPr>
            <a:xfrm>
              <a:off x="1890258" y="5295134"/>
              <a:ext cx="2361599" cy="492459"/>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a:solidFill>
                    <a:srgbClr val="000000"/>
                  </a:solidFill>
                  <a:latin typeface="Calibri"/>
                  <a:ea typeface="Calibri"/>
                  <a:cs typeface="Calibri"/>
                  <a:sym typeface="Calibri"/>
                </a:rPr>
                <a:t>Layout Finishing</a:t>
              </a:r>
              <a:endParaRPr sz="1200" kern="0">
                <a:solidFill>
                  <a:srgbClr val="000000"/>
                </a:solidFill>
                <a:latin typeface="Arial"/>
                <a:cs typeface="Arial"/>
                <a:sym typeface="Arial"/>
              </a:endParaRPr>
            </a:p>
          </p:txBody>
        </p:sp>
        <p:sp>
          <p:nvSpPr>
            <p:cNvPr id="12" name="Google Shape;236;p5">
              <a:extLst>
                <a:ext uri="{FF2B5EF4-FFF2-40B4-BE49-F238E27FC236}">
                  <a16:creationId xmlns:a16="http://schemas.microsoft.com/office/drawing/2014/main" id="{BC416AF1-9C04-62FF-FFA9-BFB6C37320F0}"/>
                </a:ext>
              </a:extLst>
            </p:cNvPr>
            <p:cNvSpPr txBox="1"/>
            <p:nvPr/>
          </p:nvSpPr>
          <p:spPr>
            <a:xfrm>
              <a:off x="91316" y="951867"/>
              <a:ext cx="1817203" cy="1181993"/>
            </a:xfrm>
            <a:prstGeom prst="rect">
              <a:avLst/>
            </a:prstGeom>
            <a:noFill/>
            <a:ln>
              <a:noFill/>
            </a:ln>
          </p:spPr>
          <p:txBody>
            <a:bodyPr spcFirstLastPara="1" wrap="square" lIns="91425" tIns="45700" rIns="91425" bIns="45700" anchor="t" anchorCtr="0">
              <a:spAutoFit/>
            </a:bodyPr>
            <a:lstStyle/>
            <a:p>
              <a:pPr defTabSz="914378">
                <a:buClr>
                  <a:srgbClr val="000000"/>
                </a:buClr>
                <a:buSzPts val="1600"/>
              </a:pPr>
              <a:r>
                <a:rPr lang="en-US" sz="1400" b="1" kern="0" dirty="0">
                  <a:solidFill>
                    <a:srgbClr val="000000"/>
                  </a:solidFill>
                  <a:latin typeface="Calibri"/>
                  <a:ea typeface="Calibri"/>
                  <a:cs typeface="Calibri"/>
                  <a:sym typeface="Calibri"/>
                </a:rPr>
                <a:t>Verilog</a:t>
              </a:r>
              <a:r>
                <a:rPr lang="en-US" sz="1400" kern="0" dirty="0">
                  <a:solidFill>
                    <a:srgbClr val="000000"/>
                  </a:solidFill>
                  <a:latin typeface="Calibri"/>
                  <a:ea typeface="Calibri"/>
                  <a:cs typeface="Calibri"/>
                  <a:sym typeface="Calibri"/>
                </a:rPr>
                <a:t> </a:t>
              </a:r>
              <a:endParaRPr sz="1200" kern="0" dirty="0">
                <a:solidFill>
                  <a:srgbClr val="000000"/>
                </a:solidFill>
                <a:latin typeface="Arial"/>
                <a:cs typeface="Arial"/>
                <a:sym typeface="Arial"/>
              </a:endParaRPr>
            </a:p>
            <a:p>
              <a:pPr defTabSz="914378">
                <a:buClr>
                  <a:srgbClr val="000000"/>
                </a:buClr>
                <a:buSzPts val="1600"/>
              </a:pPr>
              <a:r>
                <a:rPr lang="en-US" sz="1400" b="1" kern="0" dirty="0">
                  <a:solidFill>
                    <a:srgbClr val="000000"/>
                  </a:solidFill>
                  <a:latin typeface="Calibri"/>
                  <a:ea typeface="Calibri"/>
                  <a:cs typeface="Calibri"/>
                  <a:sym typeface="Calibri"/>
                </a:rPr>
                <a:t>+ libraries, constraints</a:t>
              </a:r>
              <a:endParaRPr sz="1200" kern="0" dirty="0">
                <a:solidFill>
                  <a:srgbClr val="000000"/>
                </a:solidFill>
                <a:latin typeface="Arial"/>
                <a:cs typeface="Arial"/>
                <a:sym typeface="Arial"/>
              </a:endParaRPr>
            </a:p>
          </p:txBody>
        </p:sp>
        <p:sp>
          <p:nvSpPr>
            <p:cNvPr id="13" name="Google Shape;237;p5">
              <a:extLst>
                <a:ext uri="{FF2B5EF4-FFF2-40B4-BE49-F238E27FC236}">
                  <a16:creationId xmlns:a16="http://schemas.microsoft.com/office/drawing/2014/main" id="{3F14B7ED-19D4-7B4A-ED53-81C308969651}"/>
                </a:ext>
              </a:extLst>
            </p:cNvPr>
            <p:cNvSpPr txBox="1"/>
            <p:nvPr/>
          </p:nvSpPr>
          <p:spPr>
            <a:xfrm>
              <a:off x="45491" y="5281007"/>
              <a:ext cx="1382400" cy="837227"/>
            </a:xfrm>
            <a:prstGeom prst="rect">
              <a:avLst/>
            </a:prstGeom>
            <a:noFill/>
            <a:ln>
              <a:noFill/>
            </a:ln>
          </p:spPr>
          <p:txBody>
            <a:bodyPr spcFirstLastPara="1" wrap="square" lIns="91425" tIns="45700" rIns="91425" bIns="45700" anchor="t" anchorCtr="0">
              <a:spAutoFit/>
            </a:bodyPr>
            <a:lstStyle/>
            <a:p>
              <a:pPr algn="ctr" defTabSz="914378">
                <a:buClr>
                  <a:srgbClr val="000000"/>
                </a:buClr>
                <a:buSzPts val="1600"/>
              </a:pPr>
              <a:r>
                <a:rPr lang="en-US" sz="1400" b="1" kern="0">
                  <a:solidFill>
                    <a:srgbClr val="000000"/>
                  </a:solidFill>
                  <a:latin typeface="Calibri"/>
                  <a:ea typeface="Calibri"/>
                  <a:cs typeface="Calibri"/>
                  <a:sym typeface="Calibri"/>
                </a:rPr>
                <a:t>GDSII final layout</a:t>
              </a:r>
              <a:endParaRPr sz="1200" kern="0">
                <a:solidFill>
                  <a:srgbClr val="000000"/>
                </a:solidFill>
                <a:latin typeface="Arial"/>
                <a:cs typeface="Arial"/>
                <a:sym typeface="Arial"/>
              </a:endParaRPr>
            </a:p>
          </p:txBody>
        </p:sp>
        <p:cxnSp>
          <p:nvCxnSpPr>
            <p:cNvPr id="14" name="Google Shape;238;p5">
              <a:extLst>
                <a:ext uri="{FF2B5EF4-FFF2-40B4-BE49-F238E27FC236}">
                  <a16:creationId xmlns:a16="http://schemas.microsoft.com/office/drawing/2014/main" id="{8E176996-3A4C-6B71-940C-811EC3E528EE}"/>
                </a:ext>
              </a:extLst>
            </p:cNvPr>
            <p:cNvCxnSpPr>
              <a:stCxn id="6" idx="2"/>
              <a:endCxn id="7" idx="0"/>
            </p:cNvCxnSpPr>
            <p:nvPr/>
          </p:nvCxnSpPr>
          <p:spPr>
            <a:xfrm>
              <a:off x="3065311" y="2146739"/>
              <a:ext cx="2873" cy="206284"/>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15" name="Google Shape;239;p5">
              <a:extLst>
                <a:ext uri="{FF2B5EF4-FFF2-40B4-BE49-F238E27FC236}">
                  <a16:creationId xmlns:a16="http://schemas.microsoft.com/office/drawing/2014/main" id="{9CE23929-FD83-3206-D68B-B9244F241A6A}"/>
                </a:ext>
              </a:extLst>
            </p:cNvPr>
            <p:cNvCxnSpPr>
              <a:stCxn id="7" idx="2"/>
              <a:endCxn id="8" idx="0"/>
            </p:cNvCxnSpPr>
            <p:nvPr/>
          </p:nvCxnSpPr>
          <p:spPr>
            <a:xfrm>
              <a:off x="3068184" y="2845482"/>
              <a:ext cx="0" cy="168890"/>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16" name="Google Shape;240;p5">
              <a:extLst>
                <a:ext uri="{FF2B5EF4-FFF2-40B4-BE49-F238E27FC236}">
                  <a16:creationId xmlns:a16="http://schemas.microsoft.com/office/drawing/2014/main" id="{6858937E-726D-DB03-218F-615C37B22DF4}"/>
                </a:ext>
              </a:extLst>
            </p:cNvPr>
            <p:cNvCxnSpPr>
              <a:stCxn id="8" idx="2"/>
              <a:endCxn id="9" idx="0"/>
            </p:cNvCxnSpPr>
            <p:nvPr/>
          </p:nvCxnSpPr>
          <p:spPr>
            <a:xfrm flipH="1">
              <a:off x="3065308" y="3506831"/>
              <a:ext cx="2876" cy="160275"/>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17" name="Google Shape;241;p5">
              <a:extLst>
                <a:ext uri="{FF2B5EF4-FFF2-40B4-BE49-F238E27FC236}">
                  <a16:creationId xmlns:a16="http://schemas.microsoft.com/office/drawing/2014/main" id="{4446C8C5-4E76-BDF7-8121-F24FE6D8ED25}"/>
                </a:ext>
              </a:extLst>
            </p:cNvPr>
            <p:cNvCxnSpPr>
              <a:stCxn id="9" idx="2"/>
            </p:cNvCxnSpPr>
            <p:nvPr/>
          </p:nvCxnSpPr>
          <p:spPr>
            <a:xfrm>
              <a:off x="3065308" y="4159565"/>
              <a:ext cx="5699" cy="160342"/>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18" name="Google Shape;242;p5">
              <a:extLst>
                <a:ext uri="{FF2B5EF4-FFF2-40B4-BE49-F238E27FC236}">
                  <a16:creationId xmlns:a16="http://schemas.microsoft.com/office/drawing/2014/main" id="{6FEE60B6-40FF-430E-0090-BD0C931CD132}"/>
                </a:ext>
              </a:extLst>
            </p:cNvPr>
            <p:cNvCxnSpPr>
              <a:cxnSpLocks/>
              <a:stCxn id="10" idx="2"/>
              <a:endCxn id="11" idx="0"/>
            </p:cNvCxnSpPr>
            <p:nvPr/>
          </p:nvCxnSpPr>
          <p:spPr>
            <a:xfrm>
              <a:off x="3068184" y="5160223"/>
              <a:ext cx="2875" cy="134910"/>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19" name="Google Shape;243;p5">
              <a:extLst>
                <a:ext uri="{FF2B5EF4-FFF2-40B4-BE49-F238E27FC236}">
                  <a16:creationId xmlns:a16="http://schemas.microsoft.com/office/drawing/2014/main" id="{F094F4A0-9BB6-B272-EE35-0FD41905E74E}"/>
                </a:ext>
              </a:extLst>
            </p:cNvPr>
            <p:cNvCxnSpPr/>
            <p:nvPr/>
          </p:nvCxnSpPr>
          <p:spPr>
            <a:xfrm>
              <a:off x="1411648" y="1819896"/>
              <a:ext cx="472862" cy="0"/>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20" name="Google Shape;244;p5">
              <a:extLst>
                <a:ext uri="{FF2B5EF4-FFF2-40B4-BE49-F238E27FC236}">
                  <a16:creationId xmlns:a16="http://schemas.microsoft.com/office/drawing/2014/main" id="{228CEADE-19E3-2FFC-121B-6D2750DAFFA3}"/>
                </a:ext>
              </a:extLst>
            </p:cNvPr>
            <p:cNvCxnSpPr/>
            <p:nvPr/>
          </p:nvCxnSpPr>
          <p:spPr>
            <a:xfrm rot="10800000">
              <a:off x="1370586" y="5495040"/>
              <a:ext cx="519677" cy="0"/>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21" name="Google Shape;245;p5">
              <a:extLst>
                <a:ext uri="{FF2B5EF4-FFF2-40B4-BE49-F238E27FC236}">
                  <a16:creationId xmlns:a16="http://schemas.microsoft.com/office/drawing/2014/main" id="{A7864B32-E3E5-D6FB-EDB4-751EC1110D85}"/>
                </a:ext>
              </a:extLst>
            </p:cNvPr>
            <p:cNvCxnSpPr>
              <a:endCxn id="7" idx="1"/>
            </p:cNvCxnSpPr>
            <p:nvPr/>
          </p:nvCxnSpPr>
          <p:spPr>
            <a:xfrm>
              <a:off x="1187784" y="2537523"/>
              <a:ext cx="699600" cy="61729"/>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22" name="Google Shape;246;p5">
              <a:extLst>
                <a:ext uri="{FF2B5EF4-FFF2-40B4-BE49-F238E27FC236}">
                  <a16:creationId xmlns:a16="http://schemas.microsoft.com/office/drawing/2014/main" id="{E3987CA2-652F-84C1-B544-C0D2EB302115}"/>
                </a:ext>
              </a:extLst>
            </p:cNvPr>
            <p:cNvCxnSpPr>
              <a:endCxn id="8" idx="1"/>
            </p:cNvCxnSpPr>
            <p:nvPr/>
          </p:nvCxnSpPr>
          <p:spPr>
            <a:xfrm>
              <a:off x="1187784" y="3198874"/>
              <a:ext cx="699600" cy="61727"/>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23" name="Google Shape;247;p5">
              <a:extLst>
                <a:ext uri="{FF2B5EF4-FFF2-40B4-BE49-F238E27FC236}">
                  <a16:creationId xmlns:a16="http://schemas.microsoft.com/office/drawing/2014/main" id="{DE577D8B-BF45-CFAA-72FC-77C5845B445A}"/>
                </a:ext>
              </a:extLst>
            </p:cNvPr>
            <p:cNvCxnSpPr>
              <a:endCxn id="9" idx="1"/>
            </p:cNvCxnSpPr>
            <p:nvPr/>
          </p:nvCxnSpPr>
          <p:spPr>
            <a:xfrm>
              <a:off x="1187907" y="3860304"/>
              <a:ext cx="696600" cy="53031"/>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24" name="Google Shape;248;p5">
              <a:extLst>
                <a:ext uri="{FF2B5EF4-FFF2-40B4-BE49-F238E27FC236}">
                  <a16:creationId xmlns:a16="http://schemas.microsoft.com/office/drawing/2014/main" id="{5D23750F-FC9F-A159-1EBF-5BF136544150}"/>
                </a:ext>
              </a:extLst>
            </p:cNvPr>
            <p:cNvCxnSpPr>
              <a:cxnSpLocks/>
              <a:endCxn id="10" idx="1"/>
            </p:cNvCxnSpPr>
            <p:nvPr/>
          </p:nvCxnSpPr>
          <p:spPr>
            <a:xfrm>
              <a:off x="1181908" y="4663842"/>
              <a:ext cx="705476" cy="77768"/>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25" name="Google Shape;249;p5">
              <a:extLst>
                <a:ext uri="{FF2B5EF4-FFF2-40B4-BE49-F238E27FC236}">
                  <a16:creationId xmlns:a16="http://schemas.microsoft.com/office/drawing/2014/main" id="{0489935E-E5DE-8725-7F95-3EA8ED3CD663}"/>
                </a:ext>
              </a:extLst>
            </p:cNvPr>
            <p:cNvCxnSpPr>
              <a:cxnSpLocks/>
              <a:endCxn id="11" idx="1"/>
            </p:cNvCxnSpPr>
            <p:nvPr/>
          </p:nvCxnSpPr>
          <p:spPr>
            <a:xfrm>
              <a:off x="1184783" y="4701123"/>
              <a:ext cx="705476" cy="840240"/>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26" name="Google Shape;250;p5">
              <a:extLst>
                <a:ext uri="{FF2B5EF4-FFF2-40B4-BE49-F238E27FC236}">
                  <a16:creationId xmlns:a16="http://schemas.microsoft.com/office/drawing/2014/main" id="{78D39586-A725-E1D5-004F-843A886FEBDF}"/>
                </a:ext>
              </a:extLst>
            </p:cNvPr>
            <p:cNvCxnSpPr>
              <a:endCxn id="6" idx="1"/>
            </p:cNvCxnSpPr>
            <p:nvPr/>
          </p:nvCxnSpPr>
          <p:spPr>
            <a:xfrm flipV="1">
              <a:off x="1187911" y="1900509"/>
              <a:ext cx="696599" cy="644769"/>
            </a:xfrm>
            <a:prstGeom prst="straightConnector1">
              <a:avLst/>
            </a:prstGeom>
            <a:solidFill>
              <a:schemeClr val="accent1"/>
            </a:solidFill>
            <a:ln w="9525" cap="flat" cmpd="sng">
              <a:solidFill>
                <a:schemeClr val="dk1"/>
              </a:solidFill>
              <a:prstDash val="solid"/>
              <a:round/>
              <a:headEnd type="none" w="sm" len="sm"/>
              <a:tailEnd type="triangle" w="med" len="med"/>
            </a:ln>
          </p:spPr>
        </p:cxnSp>
        <p:sp>
          <p:nvSpPr>
            <p:cNvPr id="27" name="Google Shape;251;p5">
              <a:extLst>
                <a:ext uri="{FF2B5EF4-FFF2-40B4-BE49-F238E27FC236}">
                  <a16:creationId xmlns:a16="http://schemas.microsoft.com/office/drawing/2014/main" id="{C3FAC1EF-1683-37D8-6AE6-C6D898CDD34E}"/>
                </a:ext>
              </a:extLst>
            </p:cNvPr>
            <p:cNvSpPr txBox="1"/>
            <p:nvPr/>
          </p:nvSpPr>
          <p:spPr>
            <a:xfrm>
              <a:off x="1719100" y="1223246"/>
              <a:ext cx="2801400" cy="492459"/>
            </a:xfrm>
            <a:prstGeom prst="rect">
              <a:avLst/>
            </a:prstGeom>
            <a:noFill/>
            <a:ln>
              <a:noFill/>
            </a:ln>
          </p:spPr>
          <p:txBody>
            <a:bodyPr spcFirstLastPara="1" wrap="square" lIns="91425" tIns="45700" rIns="91425" bIns="45700" anchor="t" anchorCtr="0">
              <a:spAutoFit/>
            </a:bodyPr>
            <a:lstStyle/>
            <a:p>
              <a:pPr defTabSz="914378">
                <a:buClr>
                  <a:srgbClr val="000000"/>
                </a:buClr>
                <a:buSzPts val="1600"/>
              </a:pPr>
              <a:r>
                <a:rPr lang="en-US" sz="1400" kern="0" dirty="0">
                  <a:solidFill>
                    <a:srgbClr val="000000"/>
                  </a:solidFill>
                  <a:latin typeface="Calibri"/>
                  <a:ea typeface="Calibri"/>
                  <a:cs typeface="Calibri"/>
                  <a:sym typeface="Calibri"/>
                </a:rPr>
                <a:t>RTL to GDS flow:</a:t>
              </a:r>
              <a:endParaRPr sz="1200" kern="0" dirty="0">
                <a:solidFill>
                  <a:srgbClr val="000000"/>
                </a:solidFill>
                <a:latin typeface="Arial"/>
                <a:cs typeface="Arial"/>
                <a:sym typeface="Arial"/>
              </a:endParaRPr>
            </a:p>
          </p:txBody>
        </p:sp>
        <p:sp>
          <p:nvSpPr>
            <p:cNvPr id="28" name="Google Shape;252;p5">
              <a:extLst>
                <a:ext uri="{FF2B5EF4-FFF2-40B4-BE49-F238E27FC236}">
                  <a16:creationId xmlns:a16="http://schemas.microsoft.com/office/drawing/2014/main" id="{EB831ADF-7A7B-DCBA-2DAE-D86320B95A17}"/>
                </a:ext>
              </a:extLst>
            </p:cNvPr>
            <p:cNvSpPr txBox="1"/>
            <p:nvPr/>
          </p:nvSpPr>
          <p:spPr>
            <a:xfrm rot="16200000">
              <a:off x="-726105" y="3480662"/>
              <a:ext cx="3192717" cy="436229"/>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dirty="0">
                  <a:solidFill>
                    <a:srgbClr val="000000"/>
                  </a:solidFill>
                  <a:latin typeface="Calibri"/>
                  <a:ea typeface="Calibri"/>
                  <a:cs typeface="Calibri"/>
                  <a:sym typeface="Calibri"/>
                </a:rPr>
                <a:t>Timing and RC extraction</a:t>
              </a:r>
              <a:endParaRPr sz="1200" kern="0" dirty="0">
                <a:solidFill>
                  <a:srgbClr val="000000"/>
                </a:solidFill>
                <a:latin typeface="Arial"/>
                <a:cs typeface="Arial"/>
                <a:sym typeface="Arial"/>
              </a:endParaRPr>
            </a:p>
          </p:txBody>
        </p:sp>
        <p:sp>
          <p:nvSpPr>
            <p:cNvPr id="29" name="Google Shape;253;p5">
              <a:extLst>
                <a:ext uri="{FF2B5EF4-FFF2-40B4-BE49-F238E27FC236}">
                  <a16:creationId xmlns:a16="http://schemas.microsoft.com/office/drawing/2014/main" id="{F92D8DF0-BAEE-CAC2-1BC3-38ECB496D1AE}"/>
                </a:ext>
              </a:extLst>
            </p:cNvPr>
            <p:cNvSpPr txBox="1"/>
            <p:nvPr/>
          </p:nvSpPr>
          <p:spPr>
            <a:xfrm rot="5400000">
              <a:off x="3277695" y="3337344"/>
              <a:ext cx="2906088" cy="436229"/>
            </a:xfrm>
            <a:prstGeom prst="rect">
              <a:avLst/>
            </a:prstGeom>
            <a:solidFill>
              <a:schemeClr val="accent4"/>
            </a:solidFill>
            <a:ln>
              <a:noFill/>
            </a:ln>
          </p:spPr>
          <p:txBody>
            <a:bodyPr spcFirstLastPara="1" wrap="square" lIns="91425" tIns="45700" rIns="91425" bIns="45700" anchor="t" anchorCtr="0">
              <a:spAutoFit/>
            </a:bodyPr>
            <a:lstStyle/>
            <a:p>
              <a:pPr defTabSz="914378">
                <a:buClr>
                  <a:srgbClr val="000000"/>
                </a:buClr>
              </a:pPr>
              <a:r>
                <a:rPr lang="en-US" sz="1400" kern="0" dirty="0">
                  <a:solidFill>
                    <a:srgbClr val="FFFF00"/>
                  </a:solidFill>
                  <a:latin typeface="Calibri"/>
                  <a:ea typeface="Calibri"/>
                  <a:cs typeface="Calibri"/>
                  <a:sym typeface="Calibri"/>
                </a:rPr>
                <a:t>TCL interface for users</a:t>
              </a:r>
              <a:endParaRPr sz="1200" kern="0" dirty="0">
                <a:solidFill>
                  <a:srgbClr val="FFFF00"/>
                </a:solidFill>
                <a:latin typeface="Arial"/>
                <a:cs typeface="Arial"/>
                <a:sym typeface="Arial"/>
              </a:endParaRPr>
            </a:p>
          </p:txBody>
        </p:sp>
        <p:cxnSp>
          <p:nvCxnSpPr>
            <p:cNvPr id="30" name="Google Shape;254;p5">
              <a:extLst>
                <a:ext uri="{FF2B5EF4-FFF2-40B4-BE49-F238E27FC236}">
                  <a16:creationId xmlns:a16="http://schemas.microsoft.com/office/drawing/2014/main" id="{44E29C74-25B9-BC98-51F1-2B8A43811FE9}"/>
                </a:ext>
              </a:extLst>
            </p:cNvPr>
            <p:cNvCxnSpPr>
              <a:cxnSpLocks/>
              <a:stCxn id="6" idx="3"/>
              <a:endCxn id="29" idx="1"/>
            </p:cNvCxnSpPr>
            <p:nvPr/>
          </p:nvCxnSpPr>
          <p:spPr>
            <a:xfrm>
              <a:off x="4246109" y="1900509"/>
              <a:ext cx="484629" cy="201905"/>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31" name="Google Shape;255;p5">
              <a:extLst>
                <a:ext uri="{FF2B5EF4-FFF2-40B4-BE49-F238E27FC236}">
                  <a16:creationId xmlns:a16="http://schemas.microsoft.com/office/drawing/2014/main" id="{B1B3B734-1702-0104-45A5-4E71E5AABBA3}"/>
                </a:ext>
              </a:extLst>
            </p:cNvPr>
            <p:cNvCxnSpPr>
              <a:stCxn id="7" idx="3"/>
            </p:cNvCxnSpPr>
            <p:nvPr/>
          </p:nvCxnSpPr>
          <p:spPr>
            <a:xfrm flipV="1">
              <a:off x="4248983" y="2562723"/>
              <a:ext cx="267300" cy="36529"/>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32" name="Google Shape;256;p5">
              <a:extLst>
                <a:ext uri="{FF2B5EF4-FFF2-40B4-BE49-F238E27FC236}">
                  <a16:creationId xmlns:a16="http://schemas.microsoft.com/office/drawing/2014/main" id="{C29144C1-1AB6-3861-D52E-A70202B3BB26}"/>
                </a:ext>
              </a:extLst>
            </p:cNvPr>
            <p:cNvCxnSpPr>
              <a:stCxn id="8" idx="3"/>
            </p:cNvCxnSpPr>
            <p:nvPr/>
          </p:nvCxnSpPr>
          <p:spPr>
            <a:xfrm flipV="1">
              <a:off x="4248983" y="3224072"/>
              <a:ext cx="275100" cy="36529"/>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33" name="Google Shape;257;p5">
              <a:extLst>
                <a:ext uri="{FF2B5EF4-FFF2-40B4-BE49-F238E27FC236}">
                  <a16:creationId xmlns:a16="http://schemas.microsoft.com/office/drawing/2014/main" id="{DD9939E3-12CA-BD00-306E-78BAE3104054}"/>
                </a:ext>
              </a:extLst>
            </p:cNvPr>
            <p:cNvCxnSpPr>
              <a:stCxn id="9" idx="3"/>
            </p:cNvCxnSpPr>
            <p:nvPr/>
          </p:nvCxnSpPr>
          <p:spPr>
            <a:xfrm flipV="1">
              <a:off x="4246107" y="3876803"/>
              <a:ext cx="270300" cy="36532"/>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34" name="Google Shape;258;p5">
              <a:extLst>
                <a:ext uri="{FF2B5EF4-FFF2-40B4-BE49-F238E27FC236}">
                  <a16:creationId xmlns:a16="http://schemas.microsoft.com/office/drawing/2014/main" id="{B205F087-6175-D7A3-4410-A23BC876815A}"/>
                </a:ext>
              </a:extLst>
            </p:cNvPr>
            <p:cNvCxnSpPr>
              <a:cxnSpLocks/>
              <a:stCxn id="10" idx="3"/>
            </p:cNvCxnSpPr>
            <p:nvPr/>
          </p:nvCxnSpPr>
          <p:spPr>
            <a:xfrm flipV="1">
              <a:off x="4248983" y="4685247"/>
              <a:ext cx="270300" cy="56363"/>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35" name="Google Shape;259;p5">
              <a:extLst>
                <a:ext uri="{FF2B5EF4-FFF2-40B4-BE49-F238E27FC236}">
                  <a16:creationId xmlns:a16="http://schemas.microsoft.com/office/drawing/2014/main" id="{43DEFBC2-DE21-9D42-8F84-70AD448E6982}"/>
                </a:ext>
              </a:extLst>
            </p:cNvPr>
            <p:cNvCxnSpPr>
              <a:cxnSpLocks/>
              <a:stCxn id="11" idx="3"/>
              <a:endCxn id="29" idx="3"/>
            </p:cNvCxnSpPr>
            <p:nvPr/>
          </p:nvCxnSpPr>
          <p:spPr>
            <a:xfrm flipV="1">
              <a:off x="4251857" y="5008503"/>
              <a:ext cx="478881" cy="532861"/>
            </a:xfrm>
            <a:prstGeom prst="straightConnector1">
              <a:avLst/>
            </a:prstGeom>
            <a:solidFill>
              <a:schemeClr val="accent1"/>
            </a:solidFill>
            <a:ln w="9525" cap="flat" cmpd="sng">
              <a:solidFill>
                <a:schemeClr val="dk1"/>
              </a:solidFill>
              <a:prstDash val="solid"/>
              <a:round/>
              <a:headEnd type="none" w="sm" len="sm"/>
              <a:tailEnd type="triangle" w="med" len="med"/>
            </a:ln>
          </p:spPr>
        </p:cxnSp>
      </p:grpSp>
      <p:sp>
        <p:nvSpPr>
          <p:cNvPr id="38" name="TextBox 37">
            <a:extLst>
              <a:ext uri="{FF2B5EF4-FFF2-40B4-BE49-F238E27FC236}">
                <a16:creationId xmlns:a16="http://schemas.microsoft.com/office/drawing/2014/main" id="{8D2F91BF-64D6-BD74-BD6E-8B7EFC441047}"/>
              </a:ext>
            </a:extLst>
          </p:cNvPr>
          <p:cNvSpPr txBox="1"/>
          <p:nvPr/>
        </p:nvSpPr>
        <p:spPr>
          <a:xfrm>
            <a:off x="202433" y="1617877"/>
            <a:ext cx="3340644" cy="707886"/>
          </a:xfrm>
          <a:prstGeom prst="rect">
            <a:avLst/>
          </a:prstGeom>
          <a:noFill/>
        </p:spPr>
        <p:txBody>
          <a:bodyPr wrap="square" rtlCol="0">
            <a:spAutoFit/>
          </a:bodyPr>
          <a:lstStyle/>
          <a:p>
            <a:pPr algn="ctr" defTabSz="914378">
              <a:buClr>
                <a:srgbClr val="000000"/>
              </a:buClr>
            </a:pPr>
            <a:r>
              <a:rPr lang="en-US" sz="2000" b="1" kern="0" dirty="0">
                <a:solidFill>
                  <a:srgbClr val="1B00C0"/>
                </a:solidFill>
                <a:latin typeface="Arial"/>
                <a:cs typeface="Arial"/>
                <a:sym typeface="Arial"/>
              </a:rPr>
              <a:t>What do designers/users work with?</a:t>
            </a:r>
          </a:p>
        </p:txBody>
      </p:sp>
      <p:grpSp>
        <p:nvGrpSpPr>
          <p:cNvPr id="78" name="Google Shape;229;p5">
            <a:extLst>
              <a:ext uri="{FF2B5EF4-FFF2-40B4-BE49-F238E27FC236}">
                <a16:creationId xmlns:a16="http://schemas.microsoft.com/office/drawing/2014/main" id="{B1F76C7B-0C0A-92D7-1F26-158A4D0FE239}"/>
              </a:ext>
            </a:extLst>
          </p:cNvPr>
          <p:cNvGrpSpPr/>
          <p:nvPr/>
        </p:nvGrpSpPr>
        <p:grpSpPr>
          <a:xfrm>
            <a:off x="3939294" y="2497881"/>
            <a:ext cx="3459058" cy="3228444"/>
            <a:chOff x="45491" y="951867"/>
            <a:chExt cx="4903362" cy="5166367"/>
          </a:xfrm>
        </p:grpSpPr>
        <p:sp>
          <p:nvSpPr>
            <p:cNvPr id="79" name="Google Shape;230;p5">
              <a:extLst>
                <a:ext uri="{FF2B5EF4-FFF2-40B4-BE49-F238E27FC236}">
                  <a16:creationId xmlns:a16="http://schemas.microsoft.com/office/drawing/2014/main" id="{2A6395B2-9B21-567E-873B-7F4C160D995E}"/>
                </a:ext>
              </a:extLst>
            </p:cNvPr>
            <p:cNvSpPr txBox="1"/>
            <p:nvPr/>
          </p:nvSpPr>
          <p:spPr>
            <a:xfrm>
              <a:off x="1884510" y="1654279"/>
              <a:ext cx="2361599" cy="492459"/>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dirty="0">
                  <a:solidFill>
                    <a:srgbClr val="000000"/>
                  </a:solidFill>
                  <a:latin typeface="Calibri"/>
                  <a:ea typeface="Calibri"/>
                  <a:cs typeface="Calibri"/>
                  <a:sym typeface="Calibri"/>
                </a:rPr>
                <a:t>Logic Synthesis</a:t>
              </a:r>
              <a:endParaRPr sz="1200" kern="0" dirty="0">
                <a:solidFill>
                  <a:srgbClr val="000000"/>
                </a:solidFill>
                <a:latin typeface="Arial"/>
                <a:cs typeface="Arial"/>
                <a:sym typeface="Arial"/>
              </a:endParaRPr>
            </a:p>
          </p:txBody>
        </p:sp>
        <p:sp>
          <p:nvSpPr>
            <p:cNvPr id="80" name="Google Shape;231;p5">
              <a:extLst>
                <a:ext uri="{FF2B5EF4-FFF2-40B4-BE49-F238E27FC236}">
                  <a16:creationId xmlns:a16="http://schemas.microsoft.com/office/drawing/2014/main" id="{CDDBE197-F410-FC39-6901-94B836493FBA}"/>
                </a:ext>
              </a:extLst>
            </p:cNvPr>
            <p:cNvSpPr txBox="1"/>
            <p:nvPr/>
          </p:nvSpPr>
          <p:spPr>
            <a:xfrm>
              <a:off x="1887384" y="2353022"/>
              <a:ext cx="2361599" cy="492459"/>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a:solidFill>
                    <a:srgbClr val="000000"/>
                  </a:solidFill>
                  <a:latin typeface="Calibri"/>
                  <a:ea typeface="Calibri"/>
                  <a:cs typeface="Calibri"/>
                  <a:sym typeface="Calibri"/>
                </a:rPr>
                <a:t>Floorplanning</a:t>
              </a:r>
              <a:endParaRPr sz="1400" kern="0">
                <a:solidFill>
                  <a:srgbClr val="000000"/>
                </a:solidFill>
                <a:latin typeface="Calibri"/>
                <a:ea typeface="Calibri"/>
                <a:cs typeface="Calibri"/>
                <a:sym typeface="Calibri"/>
              </a:endParaRPr>
            </a:p>
          </p:txBody>
        </p:sp>
        <p:sp>
          <p:nvSpPr>
            <p:cNvPr id="81" name="Google Shape;232;p5">
              <a:extLst>
                <a:ext uri="{FF2B5EF4-FFF2-40B4-BE49-F238E27FC236}">
                  <a16:creationId xmlns:a16="http://schemas.microsoft.com/office/drawing/2014/main" id="{3DB8D7E2-AC11-CA0C-5699-7B7ED46DADE9}"/>
                </a:ext>
              </a:extLst>
            </p:cNvPr>
            <p:cNvSpPr txBox="1"/>
            <p:nvPr/>
          </p:nvSpPr>
          <p:spPr>
            <a:xfrm>
              <a:off x="1887384" y="3014372"/>
              <a:ext cx="2361599" cy="492459"/>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a:solidFill>
                    <a:srgbClr val="000000"/>
                  </a:solidFill>
                  <a:latin typeface="Calibri"/>
                  <a:ea typeface="Calibri"/>
                  <a:cs typeface="Calibri"/>
                  <a:sym typeface="Calibri"/>
                </a:rPr>
                <a:t>Placement</a:t>
              </a:r>
              <a:endParaRPr sz="1200" kern="0">
                <a:solidFill>
                  <a:srgbClr val="000000"/>
                </a:solidFill>
                <a:latin typeface="Arial"/>
                <a:cs typeface="Arial"/>
                <a:sym typeface="Arial"/>
              </a:endParaRPr>
            </a:p>
          </p:txBody>
        </p:sp>
        <p:sp>
          <p:nvSpPr>
            <p:cNvPr id="82" name="Google Shape;233;p5">
              <a:extLst>
                <a:ext uri="{FF2B5EF4-FFF2-40B4-BE49-F238E27FC236}">
                  <a16:creationId xmlns:a16="http://schemas.microsoft.com/office/drawing/2014/main" id="{68562E93-ACC8-8A94-C184-E9CCD84629EF}"/>
                </a:ext>
              </a:extLst>
            </p:cNvPr>
            <p:cNvSpPr txBox="1"/>
            <p:nvPr/>
          </p:nvSpPr>
          <p:spPr>
            <a:xfrm>
              <a:off x="1884507" y="3667106"/>
              <a:ext cx="2361599" cy="492459"/>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dirty="0">
                  <a:solidFill>
                    <a:srgbClr val="000000"/>
                  </a:solidFill>
                  <a:latin typeface="Calibri"/>
                  <a:ea typeface="Calibri"/>
                  <a:cs typeface="Calibri"/>
                  <a:sym typeface="Calibri"/>
                </a:rPr>
                <a:t>Clock Tree Synthesis</a:t>
              </a:r>
              <a:endParaRPr sz="1200" kern="0" dirty="0">
                <a:solidFill>
                  <a:srgbClr val="000000"/>
                </a:solidFill>
                <a:latin typeface="Arial"/>
                <a:cs typeface="Arial"/>
                <a:sym typeface="Arial"/>
              </a:endParaRPr>
            </a:p>
          </p:txBody>
        </p:sp>
        <p:sp>
          <p:nvSpPr>
            <p:cNvPr id="83" name="Google Shape;234;p5">
              <a:extLst>
                <a:ext uri="{FF2B5EF4-FFF2-40B4-BE49-F238E27FC236}">
                  <a16:creationId xmlns:a16="http://schemas.microsoft.com/office/drawing/2014/main" id="{15090733-5810-B63C-2FB4-0A4862683350}"/>
                </a:ext>
              </a:extLst>
            </p:cNvPr>
            <p:cNvSpPr txBox="1"/>
            <p:nvPr/>
          </p:nvSpPr>
          <p:spPr>
            <a:xfrm>
              <a:off x="1887384" y="4322997"/>
              <a:ext cx="2361599" cy="837227"/>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dirty="0">
                  <a:solidFill>
                    <a:srgbClr val="000000"/>
                  </a:solidFill>
                  <a:latin typeface="Calibri"/>
                  <a:ea typeface="Calibri"/>
                  <a:cs typeface="Calibri"/>
                  <a:sym typeface="Calibri"/>
                </a:rPr>
                <a:t>Global and Detailed Routing</a:t>
              </a:r>
              <a:endParaRPr sz="1200" kern="0" dirty="0">
                <a:solidFill>
                  <a:srgbClr val="000000"/>
                </a:solidFill>
                <a:latin typeface="Arial"/>
                <a:cs typeface="Arial"/>
                <a:sym typeface="Arial"/>
              </a:endParaRPr>
            </a:p>
          </p:txBody>
        </p:sp>
        <p:sp>
          <p:nvSpPr>
            <p:cNvPr id="84" name="Google Shape;235;p5">
              <a:extLst>
                <a:ext uri="{FF2B5EF4-FFF2-40B4-BE49-F238E27FC236}">
                  <a16:creationId xmlns:a16="http://schemas.microsoft.com/office/drawing/2014/main" id="{03E42072-14EB-8095-1BA3-1ED221669C50}"/>
                </a:ext>
              </a:extLst>
            </p:cNvPr>
            <p:cNvSpPr txBox="1"/>
            <p:nvPr/>
          </p:nvSpPr>
          <p:spPr>
            <a:xfrm>
              <a:off x="1890258" y="5295134"/>
              <a:ext cx="2361599" cy="492459"/>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a:solidFill>
                    <a:srgbClr val="000000"/>
                  </a:solidFill>
                  <a:latin typeface="Calibri"/>
                  <a:ea typeface="Calibri"/>
                  <a:cs typeface="Calibri"/>
                  <a:sym typeface="Calibri"/>
                </a:rPr>
                <a:t>Layout Finishing</a:t>
              </a:r>
              <a:endParaRPr sz="1200" kern="0">
                <a:solidFill>
                  <a:srgbClr val="000000"/>
                </a:solidFill>
                <a:latin typeface="Arial"/>
                <a:cs typeface="Arial"/>
                <a:sym typeface="Arial"/>
              </a:endParaRPr>
            </a:p>
          </p:txBody>
        </p:sp>
        <p:sp>
          <p:nvSpPr>
            <p:cNvPr id="85" name="Google Shape;236;p5">
              <a:extLst>
                <a:ext uri="{FF2B5EF4-FFF2-40B4-BE49-F238E27FC236}">
                  <a16:creationId xmlns:a16="http://schemas.microsoft.com/office/drawing/2014/main" id="{FD987FA8-B1EC-E65D-0D51-831335CAF24E}"/>
                </a:ext>
              </a:extLst>
            </p:cNvPr>
            <p:cNvSpPr txBox="1"/>
            <p:nvPr/>
          </p:nvSpPr>
          <p:spPr>
            <a:xfrm>
              <a:off x="91316" y="951867"/>
              <a:ext cx="1817203" cy="1181993"/>
            </a:xfrm>
            <a:prstGeom prst="rect">
              <a:avLst/>
            </a:prstGeom>
            <a:noFill/>
            <a:ln>
              <a:noFill/>
            </a:ln>
          </p:spPr>
          <p:txBody>
            <a:bodyPr spcFirstLastPara="1" wrap="square" lIns="91425" tIns="45700" rIns="91425" bIns="45700" anchor="t" anchorCtr="0">
              <a:spAutoFit/>
            </a:bodyPr>
            <a:lstStyle/>
            <a:p>
              <a:pPr defTabSz="914378">
                <a:buClr>
                  <a:srgbClr val="000000"/>
                </a:buClr>
                <a:buSzPts val="1600"/>
              </a:pPr>
              <a:r>
                <a:rPr lang="en-US" sz="1400" b="1" kern="0" dirty="0">
                  <a:solidFill>
                    <a:srgbClr val="000000"/>
                  </a:solidFill>
                  <a:latin typeface="Calibri"/>
                  <a:ea typeface="Calibri"/>
                  <a:cs typeface="Calibri"/>
                  <a:sym typeface="Calibri"/>
                </a:rPr>
                <a:t>Verilog</a:t>
              </a:r>
              <a:r>
                <a:rPr lang="en-US" sz="1400" kern="0" dirty="0">
                  <a:solidFill>
                    <a:srgbClr val="000000"/>
                  </a:solidFill>
                  <a:latin typeface="Calibri"/>
                  <a:ea typeface="Calibri"/>
                  <a:cs typeface="Calibri"/>
                  <a:sym typeface="Calibri"/>
                </a:rPr>
                <a:t> </a:t>
              </a:r>
              <a:endParaRPr sz="1200" kern="0" dirty="0">
                <a:solidFill>
                  <a:srgbClr val="000000"/>
                </a:solidFill>
                <a:latin typeface="Arial"/>
                <a:cs typeface="Arial"/>
                <a:sym typeface="Arial"/>
              </a:endParaRPr>
            </a:p>
            <a:p>
              <a:pPr defTabSz="914378">
                <a:buClr>
                  <a:srgbClr val="000000"/>
                </a:buClr>
                <a:buSzPts val="1600"/>
              </a:pPr>
              <a:r>
                <a:rPr lang="en-US" sz="1400" b="1" kern="0" dirty="0">
                  <a:solidFill>
                    <a:srgbClr val="000000"/>
                  </a:solidFill>
                  <a:latin typeface="Calibri"/>
                  <a:ea typeface="Calibri"/>
                  <a:cs typeface="Calibri"/>
                  <a:sym typeface="Calibri"/>
                </a:rPr>
                <a:t>+ libraries, constraints</a:t>
              </a:r>
              <a:endParaRPr sz="1200" kern="0" dirty="0">
                <a:solidFill>
                  <a:srgbClr val="000000"/>
                </a:solidFill>
                <a:latin typeface="Arial"/>
                <a:cs typeface="Arial"/>
                <a:sym typeface="Arial"/>
              </a:endParaRPr>
            </a:p>
          </p:txBody>
        </p:sp>
        <p:sp>
          <p:nvSpPr>
            <p:cNvPr id="86" name="Google Shape;237;p5">
              <a:extLst>
                <a:ext uri="{FF2B5EF4-FFF2-40B4-BE49-F238E27FC236}">
                  <a16:creationId xmlns:a16="http://schemas.microsoft.com/office/drawing/2014/main" id="{5F513D84-A07B-4D1E-99E8-B6F5D5D2FA64}"/>
                </a:ext>
              </a:extLst>
            </p:cNvPr>
            <p:cNvSpPr txBox="1"/>
            <p:nvPr/>
          </p:nvSpPr>
          <p:spPr>
            <a:xfrm>
              <a:off x="45491" y="5281007"/>
              <a:ext cx="1382400" cy="837227"/>
            </a:xfrm>
            <a:prstGeom prst="rect">
              <a:avLst/>
            </a:prstGeom>
            <a:noFill/>
            <a:ln>
              <a:noFill/>
            </a:ln>
          </p:spPr>
          <p:txBody>
            <a:bodyPr spcFirstLastPara="1" wrap="square" lIns="91425" tIns="45700" rIns="91425" bIns="45700" anchor="t" anchorCtr="0">
              <a:spAutoFit/>
            </a:bodyPr>
            <a:lstStyle/>
            <a:p>
              <a:pPr algn="ctr" defTabSz="914378">
                <a:buClr>
                  <a:srgbClr val="000000"/>
                </a:buClr>
                <a:buSzPts val="1600"/>
              </a:pPr>
              <a:r>
                <a:rPr lang="en-US" sz="1400" b="1" kern="0">
                  <a:solidFill>
                    <a:srgbClr val="000000"/>
                  </a:solidFill>
                  <a:latin typeface="Calibri"/>
                  <a:ea typeface="Calibri"/>
                  <a:cs typeface="Calibri"/>
                  <a:sym typeface="Calibri"/>
                </a:rPr>
                <a:t>GDSII final layout</a:t>
              </a:r>
              <a:endParaRPr sz="1200" kern="0">
                <a:solidFill>
                  <a:srgbClr val="000000"/>
                </a:solidFill>
                <a:latin typeface="Arial"/>
                <a:cs typeface="Arial"/>
                <a:sym typeface="Arial"/>
              </a:endParaRPr>
            </a:p>
          </p:txBody>
        </p:sp>
        <p:cxnSp>
          <p:nvCxnSpPr>
            <p:cNvPr id="87" name="Google Shape;238;p5">
              <a:extLst>
                <a:ext uri="{FF2B5EF4-FFF2-40B4-BE49-F238E27FC236}">
                  <a16:creationId xmlns:a16="http://schemas.microsoft.com/office/drawing/2014/main" id="{0F333CED-FB75-3B5E-2DCF-20C2C6922638}"/>
                </a:ext>
              </a:extLst>
            </p:cNvPr>
            <p:cNvCxnSpPr>
              <a:stCxn id="79" idx="2"/>
              <a:endCxn id="80" idx="0"/>
            </p:cNvCxnSpPr>
            <p:nvPr/>
          </p:nvCxnSpPr>
          <p:spPr>
            <a:xfrm>
              <a:off x="3065311" y="2146739"/>
              <a:ext cx="2873" cy="206284"/>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88" name="Google Shape;239;p5">
              <a:extLst>
                <a:ext uri="{FF2B5EF4-FFF2-40B4-BE49-F238E27FC236}">
                  <a16:creationId xmlns:a16="http://schemas.microsoft.com/office/drawing/2014/main" id="{A32CD53E-242A-30B9-F75A-DA651FE800F0}"/>
                </a:ext>
              </a:extLst>
            </p:cNvPr>
            <p:cNvCxnSpPr>
              <a:stCxn id="80" idx="2"/>
              <a:endCxn id="81" idx="0"/>
            </p:cNvCxnSpPr>
            <p:nvPr/>
          </p:nvCxnSpPr>
          <p:spPr>
            <a:xfrm>
              <a:off x="3068184" y="2845482"/>
              <a:ext cx="0" cy="168890"/>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89" name="Google Shape;240;p5">
              <a:extLst>
                <a:ext uri="{FF2B5EF4-FFF2-40B4-BE49-F238E27FC236}">
                  <a16:creationId xmlns:a16="http://schemas.microsoft.com/office/drawing/2014/main" id="{AAFF9951-656C-1172-707E-67705F157494}"/>
                </a:ext>
              </a:extLst>
            </p:cNvPr>
            <p:cNvCxnSpPr>
              <a:stCxn id="81" idx="2"/>
              <a:endCxn id="82" idx="0"/>
            </p:cNvCxnSpPr>
            <p:nvPr/>
          </p:nvCxnSpPr>
          <p:spPr>
            <a:xfrm flipH="1">
              <a:off x="3065308" y="3506831"/>
              <a:ext cx="2876" cy="160275"/>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90" name="Google Shape;241;p5">
              <a:extLst>
                <a:ext uri="{FF2B5EF4-FFF2-40B4-BE49-F238E27FC236}">
                  <a16:creationId xmlns:a16="http://schemas.microsoft.com/office/drawing/2014/main" id="{F8F4A5AB-52F7-6AAC-9ACC-A9E8C1F27537}"/>
                </a:ext>
              </a:extLst>
            </p:cNvPr>
            <p:cNvCxnSpPr>
              <a:stCxn id="82" idx="2"/>
            </p:cNvCxnSpPr>
            <p:nvPr/>
          </p:nvCxnSpPr>
          <p:spPr>
            <a:xfrm>
              <a:off x="3065308" y="4159565"/>
              <a:ext cx="5699" cy="160342"/>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91" name="Google Shape;242;p5">
              <a:extLst>
                <a:ext uri="{FF2B5EF4-FFF2-40B4-BE49-F238E27FC236}">
                  <a16:creationId xmlns:a16="http://schemas.microsoft.com/office/drawing/2014/main" id="{DEC59D0E-F413-3020-1AFB-573F40E21AE0}"/>
                </a:ext>
              </a:extLst>
            </p:cNvPr>
            <p:cNvCxnSpPr>
              <a:cxnSpLocks/>
              <a:stCxn id="83" idx="2"/>
              <a:endCxn id="84" idx="0"/>
            </p:cNvCxnSpPr>
            <p:nvPr/>
          </p:nvCxnSpPr>
          <p:spPr>
            <a:xfrm>
              <a:off x="3068184" y="5160223"/>
              <a:ext cx="2875" cy="134910"/>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92" name="Google Shape;243;p5">
              <a:extLst>
                <a:ext uri="{FF2B5EF4-FFF2-40B4-BE49-F238E27FC236}">
                  <a16:creationId xmlns:a16="http://schemas.microsoft.com/office/drawing/2014/main" id="{31CB945C-8407-1762-EE91-05E4B61A019F}"/>
                </a:ext>
              </a:extLst>
            </p:cNvPr>
            <p:cNvCxnSpPr/>
            <p:nvPr/>
          </p:nvCxnSpPr>
          <p:spPr>
            <a:xfrm>
              <a:off x="1411648" y="1819896"/>
              <a:ext cx="472862" cy="0"/>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93" name="Google Shape;244;p5">
              <a:extLst>
                <a:ext uri="{FF2B5EF4-FFF2-40B4-BE49-F238E27FC236}">
                  <a16:creationId xmlns:a16="http://schemas.microsoft.com/office/drawing/2014/main" id="{4E99CD35-718F-7DF8-7B56-CD44ABF48159}"/>
                </a:ext>
              </a:extLst>
            </p:cNvPr>
            <p:cNvCxnSpPr/>
            <p:nvPr/>
          </p:nvCxnSpPr>
          <p:spPr>
            <a:xfrm rot="10800000">
              <a:off x="1370586" y="5495040"/>
              <a:ext cx="519677" cy="0"/>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94" name="Google Shape;245;p5">
              <a:extLst>
                <a:ext uri="{FF2B5EF4-FFF2-40B4-BE49-F238E27FC236}">
                  <a16:creationId xmlns:a16="http://schemas.microsoft.com/office/drawing/2014/main" id="{464BCFF1-992F-352C-651F-FAF9023B3AD3}"/>
                </a:ext>
              </a:extLst>
            </p:cNvPr>
            <p:cNvCxnSpPr>
              <a:endCxn id="80" idx="1"/>
            </p:cNvCxnSpPr>
            <p:nvPr/>
          </p:nvCxnSpPr>
          <p:spPr>
            <a:xfrm>
              <a:off x="1187784" y="2537523"/>
              <a:ext cx="699600" cy="61729"/>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95" name="Google Shape;246;p5">
              <a:extLst>
                <a:ext uri="{FF2B5EF4-FFF2-40B4-BE49-F238E27FC236}">
                  <a16:creationId xmlns:a16="http://schemas.microsoft.com/office/drawing/2014/main" id="{AEC5D14B-32B9-721E-BA00-3B459A4224C4}"/>
                </a:ext>
              </a:extLst>
            </p:cNvPr>
            <p:cNvCxnSpPr>
              <a:endCxn id="81" idx="1"/>
            </p:cNvCxnSpPr>
            <p:nvPr/>
          </p:nvCxnSpPr>
          <p:spPr>
            <a:xfrm>
              <a:off x="1187784" y="3198874"/>
              <a:ext cx="699600" cy="61727"/>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96" name="Google Shape;247;p5">
              <a:extLst>
                <a:ext uri="{FF2B5EF4-FFF2-40B4-BE49-F238E27FC236}">
                  <a16:creationId xmlns:a16="http://schemas.microsoft.com/office/drawing/2014/main" id="{00B0B5CD-BDBC-5162-298E-16D036002B27}"/>
                </a:ext>
              </a:extLst>
            </p:cNvPr>
            <p:cNvCxnSpPr>
              <a:endCxn id="82" idx="1"/>
            </p:cNvCxnSpPr>
            <p:nvPr/>
          </p:nvCxnSpPr>
          <p:spPr>
            <a:xfrm>
              <a:off x="1187907" y="3860304"/>
              <a:ext cx="696600" cy="53031"/>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97" name="Google Shape;248;p5">
              <a:extLst>
                <a:ext uri="{FF2B5EF4-FFF2-40B4-BE49-F238E27FC236}">
                  <a16:creationId xmlns:a16="http://schemas.microsoft.com/office/drawing/2014/main" id="{CB2C8B28-C415-2B15-8BB2-720DCD771167}"/>
                </a:ext>
              </a:extLst>
            </p:cNvPr>
            <p:cNvCxnSpPr>
              <a:cxnSpLocks/>
              <a:endCxn id="83" idx="1"/>
            </p:cNvCxnSpPr>
            <p:nvPr/>
          </p:nvCxnSpPr>
          <p:spPr>
            <a:xfrm>
              <a:off x="1181908" y="4663842"/>
              <a:ext cx="705476" cy="77768"/>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98" name="Google Shape;249;p5">
              <a:extLst>
                <a:ext uri="{FF2B5EF4-FFF2-40B4-BE49-F238E27FC236}">
                  <a16:creationId xmlns:a16="http://schemas.microsoft.com/office/drawing/2014/main" id="{6C59C28E-7D91-ACD3-0DE3-D5AE07B8442F}"/>
                </a:ext>
              </a:extLst>
            </p:cNvPr>
            <p:cNvCxnSpPr>
              <a:cxnSpLocks/>
              <a:endCxn id="84" idx="1"/>
            </p:cNvCxnSpPr>
            <p:nvPr/>
          </p:nvCxnSpPr>
          <p:spPr>
            <a:xfrm>
              <a:off x="1184783" y="4701123"/>
              <a:ext cx="705476" cy="840240"/>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99" name="Google Shape;250;p5">
              <a:extLst>
                <a:ext uri="{FF2B5EF4-FFF2-40B4-BE49-F238E27FC236}">
                  <a16:creationId xmlns:a16="http://schemas.microsoft.com/office/drawing/2014/main" id="{71C14272-1E8E-734E-1191-E99F0F391F86}"/>
                </a:ext>
              </a:extLst>
            </p:cNvPr>
            <p:cNvCxnSpPr>
              <a:endCxn id="79" idx="1"/>
            </p:cNvCxnSpPr>
            <p:nvPr/>
          </p:nvCxnSpPr>
          <p:spPr>
            <a:xfrm flipV="1">
              <a:off x="1187911" y="1900509"/>
              <a:ext cx="696599" cy="644769"/>
            </a:xfrm>
            <a:prstGeom prst="straightConnector1">
              <a:avLst/>
            </a:prstGeom>
            <a:solidFill>
              <a:schemeClr val="accent1"/>
            </a:solidFill>
            <a:ln w="9525" cap="flat" cmpd="sng">
              <a:solidFill>
                <a:schemeClr val="dk1"/>
              </a:solidFill>
              <a:prstDash val="solid"/>
              <a:round/>
              <a:headEnd type="none" w="sm" len="sm"/>
              <a:tailEnd type="triangle" w="med" len="med"/>
            </a:ln>
          </p:spPr>
        </p:cxnSp>
        <p:sp>
          <p:nvSpPr>
            <p:cNvPr id="100" name="Google Shape;251;p5">
              <a:extLst>
                <a:ext uri="{FF2B5EF4-FFF2-40B4-BE49-F238E27FC236}">
                  <a16:creationId xmlns:a16="http://schemas.microsoft.com/office/drawing/2014/main" id="{A52039DD-11C6-730D-9812-B04EFE140699}"/>
                </a:ext>
              </a:extLst>
            </p:cNvPr>
            <p:cNvSpPr txBox="1"/>
            <p:nvPr/>
          </p:nvSpPr>
          <p:spPr>
            <a:xfrm>
              <a:off x="1719100" y="1223246"/>
              <a:ext cx="2801400" cy="492459"/>
            </a:xfrm>
            <a:prstGeom prst="rect">
              <a:avLst/>
            </a:prstGeom>
            <a:noFill/>
            <a:ln>
              <a:noFill/>
            </a:ln>
          </p:spPr>
          <p:txBody>
            <a:bodyPr spcFirstLastPara="1" wrap="square" lIns="91425" tIns="45700" rIns="91425" bIns="45700" anchor="t" anchorCtr="0">
              <a:spAutoFit/>
            </a:bodyPr>
            <a:lstStyle/>
            <a:p>
              <a:pPr defTabSz="914378">
                <a:buClr>
                  <a:srgbClr val="000000"/>
                </a:buClr>
                <a:buSzPts val="1600"/>
              </a:pPr>
              <a:r>
                <a:rPr lang="en-US" sz="1400" kern="0" dirty="0">
                  <a:solidFill>
                    <a:srgbClr val="000000"/>
                  </a:solidFill>
                  <a:latin typeface="Calibri"/>
                  <a:ea typeface="Calibri"/>
                  <a:cs typeface="Calibri"/>
                  <a:sym typeface="Calibri"/>
                </a:rPr>
                <a:t>RTL to GDS flow:</a:t>
              </a:r>
              <a:endParaRPr sz="1200" kern="0" dirty="0">
                <a:solidFill>
                  <a:srgbClr val="000000"/>
                </a:solidFill>
                <a:latin typeface="Arial"/>
                <a:cs typeface="Arial"/>
                <a:sym typeface="Arial"/>
              </a:endParaRPr>
            </a:p>
          </p:txBody>
        </p:sp>
        <p:sp>
          <p:nvSpPr>
            <p:cNvPr id="101" name="Google Shape;252;p5">
              <a:extLst>
                <a:ext uri="{FF2B5EF4-FFF2-40B4-BE49-F238E27FC236}">
                  <a16:creationId xmlns:a16="http://schemas.microsoft.com/office/drawing/2014/main" id="{DBB7D631-7864-F5B9-F535-5690BC240A40}"/>
                </a:ext>
              </a:extLst>
            </p:cNvPr>
            <p:cNvSpPr txBox="1"/>
            <p:nvPr/>
          </p:nvSpPr>
          <p:spPr>
            <a:xfrm rot="16200000">
              <a:off x="-726105" y="3480662"/>
              <a:ext cx="3192717" cy="436229"/>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dirty="0">
                  <a:solidFill>
                    <a:srgbClr val="000000"/>
                  </a:solidFill>
                  <a:latin typeface="Calibri"/>
                  <a:ea typeface="Calibri"/>
                  <a:cs typeface="Calibri"/>
                  <a:sym typeface="Calibri"/>
                </a:rPr>
                <a:t>Timing and RC extraction</a:t>
              </a:r>
              <a:endParaRPr sz="1200" kern="0" dirty="0">
                <a:solidFill>
                  <a:srgbClr val="000000"/>
                </a:solidFill>
                <a:latin typeface="Arial"/>
                <a:cs typeface="Arial"/>
                <a:sym typeface="Arial"/>
              </a:endParaRPr>
            </a:p>
          </p:txBody>
        </p:sp>
        <p:sp>
          <p:nvSpPr>
            <p:cNvPr id="102" name="Google Shape;253;p5">
              <a:extLst>
                <a:ext uri="{FF2B5EF4-FFF2-40B4-BE49-F238E27FC236}">
                  <a16:creationId xmlns:a16="http://schemas.microsoft.com/office/drawing/2014/main" id="{92AD9582-C406-B1E0-717E-4996B576309F}"/>
                </a:ext>
              </a:extLst>
            </p:cNvPr>
            <p:cNvSpPr txBox="1"/>
            <p:nvPr/>
          </p:nvSpPr>
          <p:spPr>
            <a:xfrm rot="5400000">
              <a:off x="3277695" y="3337344"/>
              <a:ext cx="2906088" cy="436229"/>
            </a:xfrm>
            <a:prstGeom prst="rect">
              <a:avLst/>
            </a:prstGeom>
            <a:solidFill>
              <a:schemeClr val="accent4"/>
            </a:solidFill>
            <a:ln>
              <a:noFill/>
            </a:ln>
          </p:spPr>
          <p:txBody>
            <a:bodyPr spcFirstLastPara="1" wrap="square" lIns="91425" tIns="45700" rIns="91425" bIns="45700" anchor="t" anchorCtr="0">
              <a:spAutoFit/>
            </a:bodyPr>
            <a:lstStyle/>
            <a:p>
              <a:pPr defTabSz="914378">
                <a:buClr>
                  <a:srgbClr val="000000"/>
                </a:buClr>
              </a:pPr>
              <a:r>
                <a:rPr lang="en-US" sz="1400" kern="0" dirty="0">
                  <a:solidFill>
                    <a:srgbClr val="191919"/>
                  </a:solidFill>
                  <a:latin typeface="Calibri"/>
                  <a:ea typeface="Calibri"/>
                  <a:cs typeface="Calibri"/>
                  <a:sym typeface="Calibri"/>
                </a:rPr>
                <a:t>TCL interface for users</a:t>
              </a:r>
              <a:endParaRPr sz="1200" kern="0" dirty="0">
                <a:solidFill>
                  <a:srgbClr val="000000"/>
                </a:solidFill>
                <a:latin typeface="Arial"/>
                <a:cs typeface="Arial"/>
                <a:sym typeface="Arial"/>
              </a:endParaRPr>
            </a:p>
          </p:txBody>
        </p:sp>
        <p:cxnSp>
          <p:nvCxnSpPr>
            <p:cNvPr id="103" name="Google Shape;254;p5">
              <a:extLst>
                <a:ext uri="{FF2B5EF4-FFF2-40B4-BE49-F238E27FC236}">
                  <a16:creationId xmlns:a16="http://schemas.microsoft.com/office/drawing/2014/main" id="{07DAC92C-99E6-28A0-744C-C5F219287DE3}"/>
                </a:ext>
              </a:extLst>
            </p:cNvPr>
            <p:cNvCxnSpPr>
              <a:cxnSpLocks/>
              <a:stCxn id="79" idx="3"/>
              <a:endCxn id="102" idx="1"/>
            </p:cNvCxnSpPr>
            <p:nvPr/>
          </p:nvCxnSpPr>
          <p:spPr>
            <a:xfrm>
              <a:off x="4246109" y="1900509"/>
              <a:ext cx="484629" cy="201905"/>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104" name="Google Shape;255;p5">
              <a:extLst>
                <a:ext uri="{FF2B5EF4-FFF2-40B4-BE49-F238E27FC236}">
                  <a16:creationId xmlns:a16="http://schemas.microsoft.com/office/drawing/2014/main" id="{99F1F56D-73D7-0E81-1F2B-6DA20D3F40B4}"/>
                </a:ext>
              </a:extLst>
            </p:cNvPr>
            <p:cNvCxnSpPr>
              <a:stCxn id="80" idx="3"/>
            </p:cNvCxnSpPr>
            <p:nvPr/>
          </p:nvCxnSpPr>
          <p:spPr>
            <a:xfrm flipV="1">
              <a:off x="4248983" y="2562723"/>
              <a:ext cx="267300" cy="36529"/>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105" name="Google Shape;256;p5">
              <a:extLst>
                <a:ext uri="{FF2B5EF4-FFF2-40B4-BE49-F238E27FC236}">
                  <a16:creationId xmlns:a16="http://schemas.microsoft.com/office/drawing/2014/main" id="{19B98192-D941-ACE7-DF7A-ADBCBFA94BE6}"/>
                </a:ext>
              </a:extLst>
            </p:cNvPr>
            <p:cNvCxnSpPr>
              <a:stCxn id="81" idx="3"/>
            </p:cNvCxnSpPr>
            <p:nvPr/>
          </p:nvCxnSpPr>
          <p:spPr>
            <a:xfrm flipV="1">
              <a:off x="4248983" y="3224072"/>
              <a:ext cx="275100" cy="36529"/>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106" name="Google Shape;257;p5">
              <a:extLst>
                <a:ext uri="{FF2B5EF4-FFF2-40B4-BE49-F238E27FC236}">
                  <a16:creationId xmlns:a16="http://schemas.microsoft.com/office/drawing/2014/main" id="{B746509B-77A7-5C19-C4E4-6F879845E061}"/>
                </a:ext>
              </a:extLst>
            </p:cNvPr>
            <p:cNvCxnSpPr>
              <a:stCxn id="82" idx="3"/>
            </p:cNvCxnSpPr>
            <p:nvPr/>
          </p:nvCxnSpPr>
          <p:spPr>
            <a:xfrm flipV="1">
              <a:off x="4246107" y="3876803"/>
              <a:ext cx="270300" cy="36532"/>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107" name="Google Shape;258;p5">
              <a:extLst>
                <a:ext uri="{FF2B5EF4-FFF2-40B4-BE49-F238E27FC236}">
                  <a16:creationId xmlns:a16="http://schemas.microsoft.com/office/drawing/2014/main" id="{F4BE51EF-3EF5-A55A-2973-16656418AFCB}"/>
                </a:ext>
              </a:extLst>
            </p:cNvPr>
            <p:cNvCxnSpPr>
              <a:cxnSpLocks/>
              <a:stCxn id="83" idx="3"/>
            </p:cNvCxnSpPr>
            <p:nvPr/>
          </p:nvCxnSpPr>
          <p:spPr>
            <a:xfrm flipV="1">
              <a:off x="4248983" y="4685247"/>
              <a:ext cx="270300" cy="56363"/>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108" name="Google Shape;259;p5">
              <a:extLst>
                <a:ext uri="{FF2B5EF4-FFF2-40B4-BE49-F238E27FC236}">
                  <a16:creationId xmlns:a16="http://schemas.microsoft.com/office/drawing/2014/main" id="{4CE1FB53-1E3C-9BEA-D873-6E8E9296581B}"/>
                </a:ext>
              </a:extLst>
            </p:cNvPr>
            <p:cNvCxnSpPr>
              <a:cxnSpLocks/>
              <a:stCxn id="84" idx="3"/>
              <a:endCxn id="102" idx="3"/>
            </p:cNvCxnSpPr>
            <p:nvPr/>
          </p:nvCxnSpPr>
          <p:spPr>
            <a:xfrm flipV="1">
              <a:off x="4251857" y="5008503"/>
              <a:ext cx="478881" cy="532861"/>
            </a:xfrm>
            <a:prstGeom prst="straightConnector1">
              <a:avLst/>
            </a:prstGeom>
            <a:solidFill>
              <a:schemeClr val="accent1"/>
            </a:solidFill>
            <a:ln w="9525" cap="flat" cmpd="sng">
              <a:solidFill>
                <a:schemeClr val="dk1"/>
              </a:solidFill>
              <a:prstDash val="solid"/>
              <a:round/>
              <a:headEnd type="none" w="sm" len="sm"/>
              <a:tailEnd type="triangle" w="med" len="med"/>
            </a:ln>
          </p:spPr>
        </p:cxnSp>
      </p:grpSp>
      <p:grpSp>
        <p:nvGrpSpPr>
          <p:cNvPr id="77" name="Group 76">
            <a:extLst>
              <a:ext uri="{FF2B5EF4-FFF2-40B4-BE49-F238E27FC236}">
                <a16:creationId xmlns:a16="http://schemas.microsoft.com/office/drawing/2014/main" id="{B64772B7-13FC-1E18-49FF-7BEF45329465}"/>
              </a:ext>
            </a:extLst>
          </p:cNvPr>
          <p:cNvGrpSpPr/>
          <p:nvPr/>
        </p:nvGrpSpPr>
        <p:grpSpPr>
          <a:xfrm>
            <a:off x="4005106" y="2387113"/>
            <a:ext cx="3462862" cy="3293588"/>
            <a:chOff x="5904107" y="1764322"/>
            <a:chExt cx="3327172" cy="2942493"/>
          </a:xfrm>
        </p:grpSpPr>
        <p:sp>
          <p:nvSpPr>
            <p:cNvPr id="3" name="Rectangle 2">
              <a:extLst>
                <a:ext uri="{FF2B5EF4-FFF2-40B4-BE49-F238E27FC236}">
                  <a16:creationId xmlns:a16="http://schemas.microsoft.com/office/drawing/2014/main" id="{A6275C5F-67B3-2D40-53D6-6C4433584F81}"/>
                </a:ext>
              </a:extLst>
            </p:cNvPr>
            <p:cNvSpPr/>
            <p:nvPr/>
          </p:nvSpPr>
          <p:spPr>
            <a:xfrm>
              <a:off x="5904107" y="1764322"/>
              <a:ext cx="3003176" cy="2942493"/>
            </a:xfrm>
            <a:prstGeom prst="rect">
              <a:avLst/>
            </a:prstGeom>
            <a:solidFill>
              <a:schemeClr val="accent1">
                <a:alpha val="25000"/>
              </a:schemeClr>
            </a:solidFill>
          </p:spPr>
          <p:style>
            <a:lnRef idx="3">
              <a:schemeClr val="lt1"/>
            </a:lnRef>
            <a:fillRef idx="1">
              <a:schemeClr val="accent1"/>
            </a:fillRef>
            <a:effectRef idx="1">
              <a:schemeClr val="accent1"/>
            </a:effectRef>
            <a:fontRef idx="minor">
              <a:schemeClr val="lt1"/>
            </a:fontRef>
          </p:style>
          <p:txBody>
            <a:bodyPr rtlCol="0" anchor="t"/>
            <a:lstStyle/>
            <a:p>
              <a:pPr algn="ctr" defTabSz="914378">
                <a:buClr>
                  <a:srgbClr val="000000"/>
                </a:buClr>
              </a:pPr>
              <a:r>
                <a:rPr lang="en-US" sz="1600" b="1" kern="0" dirty="0" err="1">
                  <a:solidFill>
                    <a:srgbClr val="191919"/>
                  </a:solidFill>
                  <a:latin typeface="Arial"/>
                  <a:sym typeface="Arial"/>
                </a:rPr>
                <a:t>OpenROAD</a:t>
              </a:r>
              <a:endParaRPr lang="en-US" sz="1600" b="1" kern="0" dirty="0">
                <a:solidFill>
                  <a:srgbClr val="191919"/>
                </a:solidFill>
                <a:latin typeface="Arial"/>
                <a:sym typeface="Arial"/>
              </a:endParaRPr>
            </a:p>
          </p:txBody>
        </p:sp>
        <p:sp>
          <p:nvSpPr>
            <p:cNvPr id="43" name="Google Shape;253;p5">
              <a:extLst>
                <a:ext uri="{FF2B5EF4-FFF2-40B4-BE49-F238E27FC236}">
                  <a16:creationId xmlns:a16="http://schemas.microsoft.com/office/drawing/2014/main" id="{B1EBA84A-F2CA-8EB3-BD54-38333012A960}"/>
                </a:ext>
              </a:extLst>
            </p:cNvPr>
            <p:cNvSpPr txBox="1"/>
            <p:nvPr/>
          </p:nvSpPr>
          <p:spPr>
            <a:xfrm rot="5400000">
              <a:off x="7599788" y="3057986"/>
              <a:ext cx="2908161" cy="354821"/>
            </a:xfrm>
            <a:prstGeom prst="rect">
              <a:avLst/>
            </a:prstGeom>
            <a:solidFill>
              <a:schemeClr val="accent4"/>
            </a:solidFill>
            <a:ln>
              <a:noFill/>
            </a:ln>
          </p:spPr>
          <p:txBody>
            <a:bodyPr spcFirstLastPara="1" wrap="square" lIns="91425" tIns="45700" rIns="91425" bIns="45700" anchor="t" anchorCtr="0">
              <a:spAutoFit/>
            </a:bodyPr>
            <a:lstStyle/>
            <a:p>
              <a:pPr algn="ctr" defTabSz="914378">
                <a:buClr>
                  <a:srgbClr val="000000"/>
                </a:buClr>
              </a:pPr>
              <a:r>
                <a:rPr lang="en-US" kern="0" dirty="0">
                  <a:solidFill>
                    <a:srgbClr val="FFFF00"/>
                  </a:solidFill>
                  <a:latin typeface="Calibri"/>
                  <a:ea typeface="Calibri"/>
                  <a:cs typeface="Calibri"/>
                  <a:sym typeface="Calibri"/>
                </a:rPr>
                <a:t>Python Interface/interpreter</a:t>
              </a:r>
              <a:endParaRPr sz="1600" kern="0" dirty="0">
                <a:solidFill>
                  <a:srgbClr val="FFFF00"/>
                </a:solidFill>
                <a:latin typeface="Arial"/>
                <a:cs typeface="Arial"/>
                <a:sym typeface="Arial"/>
              </a:endParaRPr>
            </a:p>
          </p:txBody>
        </p:sp>
      </p:grpSp>
      <p:sp>
        <p:nvSpPr>
          <p:cNvPr id="36" name="Rectangle 35">
            <a:extLst>
              <a:ext uri="{FF2B5EF4-FFF2-40B4-BE49-F238E27FC236}">
                <a16:creationId xmlns:a16="http://schemas.microsoft.com/office/drawing/2014/main" id="{BCA470B1-36C0-CF87-58D4-9CE06711EF41}"/>
              </a:ext>
            </a:extLst>
          </p:cNvPr>
          <p:cNvSpPr/>
          <p:nvPr/>
        </p:nvSpPr>
        <p:spPr>
          <a:xfrm>
            <a:off x="7483919" y="2406132"/>
            <a:ext cx="1498437" cy="3255161"/>
          </a:xfrm>
          <a:prstGeom prst="rect">
            <a:avLst/>
          </a:prstGeom>
          <a:solidFill>
            <a:schemeClr val="accent3">
              <a:lumMod val="50000"/>
              <a:alpha val="10000"/>
            </a:schemeClr>
          </a:solidFill>
          <a:ln>
            <a:noFill/>
          </a:ln>
        </p:spPr>
        <p:style>
          <a:lnRef idx="3">
            <a:schemeClr val="lt1"/>
          </a:lnRef>
          <a:fillRef idx="1">
            <a:schemeClr val="accent1"/>
          </a:fillRef>
          <a:effectRef idx="1">
            <a:schemeClr val="accent1"/>
          </a:effectRef>
          <a:fontRef idx="minor">
            <a:schemeClr val="lt1"/>
          </a:fontRef>
        </p:style>
        <p:txBody>
          <a:bodyPr vert="horz" rtlCol="0" anchor="ctr"/>
          <a:lstStyle/>
          <a:p>
            <a:pPr algn="ctr" defTabSz="914378">
              <a:buClr>
                <a:srgbClr val="000000"/>
              </a:buClr>
            </a:pPr>
            <a:r>
              <a:rPr lang="en-US" sz="2000" kern="0" dirty="0">
                <a:solidFill>
                  <a:srgbClr val="FF0000"/>
                </a:solidFill>
                <a:latin typeface="Arial"/>
                <a:sym typeface="Arial"/>
              </a:rPr>
              <a:t>Enables an ML for EDA playground</a:t>
            </a:r>
          </a:p>
        </p:txBody>
      </p:sp>
      <p:sp>
        <p:nvSpPr>
          <p:cNvPr id="37" name="TextBox 36">
            <a:extLst>
              <a:ext uri="{FF2B5EF4-FFF2-40B4-BE49-F238E27FC236}">
                <a16:creationId xmlns:a16="http://schemas.microsoft.com/office/drawing/2014/main" id="{A214B714-5853-C2B0-A304-CC0D53D27171}"/>
              </a:ext>
            </a:extLst>
          </p:cNvPr>
          <p:cNvSpPr txBox="1"/>
          <p:nvPr/>
        </p:nvSpPr>
        <p:spPr>
          <a:xfrm>
            <a:off x="609600" y="6581001"/>
            <a:ext cx="2743200" cy="276999"/>
          </a:xfrm>
          <a:prstGeom prst="rect">
            <a:avLst/>
          </a:prstGeom>
          <a:solidFill>
            <a:srgbClr val="FFFF00"/>
          </a:solidFill>
        </p:spPr>
        <p:txBody>
          <a:bodyPr wrap="square" rtlCol="0">
            <a:spAutoFit/>
          </a:bodyPr>
          <a:lstStyle/>
          <a:p>
            <a:r>
              <a:rPr lang="en-US" sz="1200" dirty="0"/>
              <a:t>Thanks to: Prof. Vidya </a:t>
            </a:r>
            <a:r>
              <a:rPr lang="en-US" sz="1200" dirty="0" err="1"/>
              <a:t>Chhabria</a:t>
            </a:r>
            <a:r>
              <a:rPr lang="en-US" sz="1200" dirty="0"/>
              <a:t>, ASU</a:t>
            </a:r>
          </a:p>
        </p:txBody>
      </p:sp>
      <p:sp>
        <p:nvSpPr>
          <p:cNvPr id="39" name="TextBox 38">
            <a:extLst>
              <a:ext uri="{FF2B5EF4-FFF2-40B4-BE49-F238E27FC236}">
                <a16:creationId xmlns:a16="http://schemas.microsoft.com/office/drawing/2014/main" id="{887AB976-1E61-C7B0-1555-1F3DED4BBDB4}"/>
              </a:ext>
            </a:extLst>
          </p:cNvPr>
          <p:cNvSpPr txBox="1"/>
          <p:nvPr/>
        </p:nvSpPr>
        <p:spPr>
          <a:xfrm>
            <a:off x="4660356" y="1627990"/>
            <a:ext cx="3340644" cy="738664"/>
          </a:xfrm>
          <a:prstGeom prst="rect">
            <a:avLst/>
          </a:prstGeom>
          <a:noFill/>
        </p:spPr>
        <p:txBody>
          <a:bodyPr wrap="square" rtlCol="0">
            <a:spAutoFit/>
          </a:bodyPr>
          <a:lstStyle/>
          <a:p>
            <a:pPr algn="ctr" defTabSz="914378">
              <a:buClr>
                <a:srgbClr val="000000"/>
              </a:buClr>
            </a:pPr>
            <a:r>
              <a:rPr lang="en-US" sz="2000" b="1" kern="0" dirty="0">
                <a:solidFill>
                  <a:srgbClr val="1B00C0"/>
                </a:solidFill>
                <a:latin typeface="Arial"/>
                <a:cs typeface="Arial"/>
                <a:sym typeface="Arial"/>
              </a:rPr>
              <a:t>What can they </a:t>
            </a:r>
            <a:r>
              <a:rPr lang="en-US" sz="2200" b="1" u="sng" kern="0" dirty="0">
                <a:solidFill>
                  <a:srgbClr val="1B00C0"/>
                </a:solidFill>
                <a:latin typeface="Arial"/>
                <a:cs typeface="Arial"/>
                <a:sym typeface="Arial"/>
              </a:rPr>
              <a:t>also</a:t>
            </a:r>
            <a:r>
              <a:rPr lang="en-US" sz="2000" b="1" kern="0" dirty="0">
                <a:solidFill>
                  <a:srgbClr val="1B00C0"/>
                </a:solidFill>
                <a:latin typeface="Arial"/>
                <a:cs typeface="Arial"/>
                <a:sym typeface="Arial"/>
              </a:rPr>
              <a:t> </a:t>
            </a:r>
          </a:p>
          <a:p>
            <a:pPr algn="ctr" defTabSz="914378">
              <a:buClr>
                <a:srgbClr val="000000"/>
              </a:buClr>
            </a:pPr>
            <a:r>
              <a:rPr lang="en-US" sz="2000" b="1" kern="0" dirty="0">
                <a:solidFill>
                  <a:srgbClr val="1B00C0"/>
                </a:solidFill>
                <a:latin typeface="Arial"/>
                <a:cs typeface="Arial"/>
                <a:sym typeface="Arial"/>
              </a:rPr>
              <a:t>work with?</a:t>
            </a:r>
          </a:p>
        </p:txBody>
      </p:sp>
    </p:spTree>
    <p:extLst>
      <p:ext uri="{BB962C8B-B14F-4D97-AF65-F5344CB8AC3E}">
        <p14:creationId xmlns:p14="http://schemas.microsoft.com/office/powerpoint/2010/main" val="225235228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1" name="Google Shape;171;p11"/>
          <p:cNvSpPr txBox="1">
            <a:spLocks noGrp="1"/>
          </p:cNvSpPr>
          <p:nvPr>
            <p:ph idx="1"/>
          </p:nvPr>
        </p:nvSpPr>
        <p:spPr>
          <a:xfrm>
            <a:off x="19050" y="1066800"/>
            <a:ext cx="9048750" cy="5355267"/>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marL="227013" indent="-227013">
              <a:spcBef>
                <a:spcPts val="0"/>
              </a:spcBef>
              <a:buSzPct val="108108"/>
            </a:pPr>
            <a:r>
              <a:rPr lang="en-US" sz="2400" b="1" dirty="0"/>
              <a:t>Very sophisticated tools with 1000’s of commands</a:t>
            </a:r>
            <a:endParaRPr sz="2400" b="1" dirty="0"/>
          </a:p>
          <a:p>
            <a:pPr marL="227013" indent="-227013">
              <a:spcBef>
                <a:spcPts val="480"/>
              </a:spcBef>
              <a:buSzPct val="108108"/>
            </a:pPr>
            <a:endParaRPr lang="en-US" sz="2400" b="1" dirty="0"/>
          </a:p>
          <a:p>
            <a:pPr marL="227013" indent="-227013">
              <a:spcBef>
                <a:spcPts val="480"/>
              </a:spcBef>
              <a:buSzPct val="108108"/>
            </a:pPr>
            <a:r>
              <a:rPr lang="en-US" sz="2400" b="1" dirty="0"/>
              <a:t>Vendor focus: performance, power, area for bleeding-edge customers</a:t>
            </a:r>
          </a:p>
          <a:p>
            <a:pPr marL="566738" lvl="1" indent="-227013">
              <a:spcBef>
                <a:spcPts val="480"/>
              </a:spcBef>
              <a:buSzPct val="108108"/>
            </a:pPr>
            <a:r>
              <a:rPr lang="en-US" sz="2000" dirty="0"/>
              <a:t>20+ years of “</a:t>
            </a:r>
            <a:r>
              <a:rPr lang="en-US" sz="2000" dirty="0" err="1"/>
              <a:t>hyperoptimization</a:t>
            </a:r>
            <a:r>
              <a:rPr lang="en-US" sz="2000" dirty="0"/>
              <a:t>” in two main platforms (silos)</a:t>
            </a:r>
            <a:endParaRPr sz="2000" dirty="0"/>
          </a:p>
          <a:p>
            <a:pPr marL="227013" indent="-227013">
              <a:spcBef>
                <a:spcPts val="480"/>
              </a:spcBef>
              <a:buSzPct val="108108"/>
            </a:pPr>
            <a:endParaRPr lang="en-US" sz="2400" b="1" dirty="0"/>
          </a:p>
          <a:p>
            <a:pPr marL="227013" indent="-227013">
              <a:spcBef>
                <a:spcPts val="480"/>
              </a:spcBef>
              <a:buSzPct val="108108"/>
            </a:pPr>
            <a:r>
              <a:rPr lang="en-US" sz="2400" b="1" dirty="0"/>
              <a:t>Need large teams of expert users, many manual steps</a:t>
            </a:r>
            <a:endParaRPr sz="2000" b="1" dirty="0"/>
          </a:p>
          <a:p>
            <a:pPr marL="227013" indent="-227013">
              <a:spcBef>
                <a:spcPts val="480"/>
              </a:spcBef>
              <a:buSzPct val="108108"/>
            </a:pPr>
            <a:endParaRPr lang="en-US" sz="2400" b="1" dirty="0"/>
          </a:p>
          <a:p>
            <a:pPr marL="227013" indent="-227013">
              <a:spcBef>
                <a:spcPts val="480"/>
              </a:spcBef>
              <a:buSzPct val="108108"/>
            </a:pPr>
            <a:r>
              <a:rPr lang="en-US" sz="2400" b="1" dirty="0"/>
              <a:t>Long project schedules: tool latencies, limited licenses, …</a:t>
            </a:r>
            <a:endParaRPr sz="2400" b="1" dirty="0"/>
          </a:p>
          <a:p>
            <a:pPr marL="227013" indent="-227013">
              <a:spcBef>
                <a:spcPts val="480"/>
              </a:spcBef>
              <a:buSzPct val="108108"/>
            </a:pPr>
            <a:endParaRPr lang="en-US" sz="2400" b="1" dirty="0"/>
          </a:p>
          <a:p>
            <a:pPr marL="227013" indent="-227013">
              <a:spcBef>
                <a:spcPts val="480"/>
              </a:spcBef>
              <a:buSzPct val="108108"/>
            </a:pPr>
            <a:r>
              <a:rPr lang="en-US" sz="2400" b="1" dirty="0"/>
              <a:t>Significant project risks</a:t>
            </a:r>
            <a:endParaRPr dirty="0"/>
          </a:p>
        </p:txBody>
      </p:sp>
      <p:sp>
        <p:nvSpPr>
          <p:cNvPr id="170" name="Google Shape;170;p11"/>
          <p:cNvSpPr txBox="1">
            <a:spLocks noGrp="1"/>
          </p:cNvSpPr>
          <p:nvPr>
            <p:ph type="title"/>
          </p:nvPr>
        </p:nvSpPr>
        <p:spPr>
          <a:xfrm>
            <a:off x="0" y="76200"/>
            <a:ext cx="9220200" cy="595312"/>
          </a:xfrm>
          <a:prstGeom prst="rect">
            <a:avLst/>
          </a:prstGeom>
          <a:noFill/>
          <a:ln>
            <a:noFill/>
          </a:ln>
        </p:spPr>
        <p:txBody>
          <a:bodyPr spcFirstLastPara="1" vert="horz" wrap="square" lIns="91425" tIns="45700" rIns="91425" bIns="45700" numCol="1" anchor="ctr" anchorCtr="0" compatLnSpc="1">
            <a:prstTxWarp prst="textNoShape">
              <a:avLst/>
            </a:prstTxWarp>
            <a:normAutofit/>
          </a:bodyPr>
          <a:lstStyle/>
          <a:p>
            <a:pPr>
              <a:buClr>
                <a:schemeClr val="accent1"/>
              </a:buClr>
              <a:buSzPts val="2800"/>
            </a:pPr>
            <a:r>
              <a:rPr lang="en-US" sz="3000" dirty="0"/>
              <a:t>Design with Proprietary EDA: Need $$$, Experts</a:t>
            </a:r>
            <a:endParaRPr sz="3000" dirty="0"/>
          </a:p>
        </p:txBody>
      </p:sp>
      <p:sp>
        <p:nvSpPr>
          <p:cNvPr id="172" name="Google Shape;172;p11"/>
          <p:cNvSpPr txBox="1">
            <a:spLocks noGrp="1"/>
          </p:cNvSpPr>
          <p:nvPr>
            <p:ph type="sldNum" idx="4294967295"/>
          </p:nvPr>
        </p:nvSpPr>
        <p:spPr>
          <a:xfrm>
            <a:off x="8658225" y="4783138"/>
            <a:ext cx="485775"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9pPr>
          </a:lstStyle>
          <a:p>
            <a:pPr algn="r">
              <a:buSzPts val="1100"/>
            </a:pPr>
            <a:fld id="{00000000-1234-1234-1234-123412341234}" type="slidenum">
              <a:rPr lang="en-US" smtClean="0"/>
              <a:pPr algn="r">
                <a:buSzPts val="1100"/>
              </a:pPr>
              <a:t>4</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
                                            <p:txEl>
                                              <p:pRg st="0" end="0"/>
                                            </p:txEl>
                                          </p:spTgt>
                                        </p:tgtEl>
                                        <p:attrNameLst>
                                          <p:attrName>style.visibility</p:attrName>
                                        </p:attrNameLst>
                                      </p:cBhvr>
                                      <p:to>
                                        <p:strVal val="visible"/>
                                      </p:to>
                                    </p:set>
                                    <p:animEffect transition="in" filter="fade">
                                      <p:cBhvr>
                                        <p:cTn id="7" dur="500"/>
                                        <p:tgtEl>
                                          <p:spTgt spid="1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1">
                                            <p:txEl>
                                              <p:pRg st="2" end="2"/>
                                            </p:txEl>
                                          </p:spTgt>
                                        </p:tgtEl>
                                        <p:attrNameLst>
                                          <p:attrName>style.visibility</p:attrName>
                                        </p:attrNameLst>
                                      </p:cBhvr>
                                      <p:to>
                                        <p:strVal val="visible"/>
                                      </p:to>
                                    </p:set>
                                    <p:animEffect transition="in" filter="fade">
                                      <p:cBhvr>
                                        <p:cTn id="10" dur="500"/>
                                        <p:tgtEl>
                                          <p:spTgt spid="17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1">
                                            <p:txEl>
                                              <p:pRg st="3" end="3"/>
                                            </p:txEl>
                                          </p:spTgt>
                                        </p:tgtEl>
                                        <p:attrNameLst>
                                          <p:attrName>style.visibility</p:attrName>
                                        </p:attrNameLst>
                                      </p:cBhvr>
                                      <p:to>
                                        <p:strVal val="visible"/>
                                      </p:to>
                                    </p:set>
                                    <p:animEffect transition="in" filter="fade">
                                      <p:cBhvr>
                                        <p:cTn id="13" dur="500"/>
                                        <p:tgtEl>
                                          <p:spTgt spid="171">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1">
                                            <p:txEl>
                                              <p:pRg st="5" end="5"/>
                                            </p:txEl>
                                          </p:spTgt>
                                        </p:tgtEl>
                                        <p:attrNameLst>
                                          <p:attrName>style.visibility</p:attrName>
                                        </p:attrNameLst>
                                      </p:cBhvr>
                                      <p:to>
                                        <p:strVal val="visible"/>
                                      </p:to>
                                    </p:set>
                                    <p:animEffect transition="in" filter="fade">
                                      <p:cBhvr>
                                        <p:cTn id="18" dur="500"/>
                                        <p:tgtEl>
                                          <p:spTgt spid="171">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71">
                                            <p:txEl>
                                              <p:pRg st="7" end="7"/>
                                            </p:txEl>
                                          </p:spTgt>
                                        </p:tgtEl>
                                        <p:attrNameLst>
                                          <p:attrName>style.visibility</p:attrName>
                                        </p:attrNameLst>
                                      </p:cBhvr>
                                      <p:to>
                                        <p:strVal val="visible"/>
                                      </p:to>
                                    </p:set>
                                    <p:animEffect transition="in" filter="fade">
                                      <p:cBhvr>
                                        <p:cTn id="21" dur="500"/>
                                        <p:tgtEl>
                                          <p:spTgt spid="171">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71">
                                            <p:txEl>
                                              <p:pRg st="9" end="9"/>
                                            </p:txEl>
                                          </p:spTgt>
                                        </p:tgtEl>
                                        <p:attrNameLst>
                                          <p:attrName>style.visibility</p:attrName>
                                        </p:attrNameLst>
                                      </p:cBhvr>
                                      <p:to>
                                        <p:strVal val="visible"/>
                                      </p:to>
                                    </p:set>
                                    <p:animEffect transition="in" filter="fade">
                                      <p:cBhvr>
                                        <p:cTn id="24" dur="500"/>
                                        <p:tgtEl>
                                          <p:spTgt spid="1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9DF74A1-CFB6-07D7-5149-E8E5887DED3F}"/>
              </a:ext>
            </a:extLst>
          </p:cNvPr>
          <p:cNvSpPr/>
          <p:nvPr/>
        </p:nvSpPr>
        <p:spPr>
          <a:xfrm>
            <a:off x="4510665" y="1543019"/>
            <a:ext cx="4399945" cy="3886133"/>
          </a:xfrm>
          <a:prstGeom prst="rect">
            <a:avLst/>
          </a:prstGeom>
          <a:solidFill>
            <a:schemeClr val="accent3">
              <a:lumMod val="50000"/>
              <a:alpha val="10000"/>
            </a:schemeClr>
          </a:solidFill>
          <a:ln>
            <a:noFill/>
          </a:ln>
        </p:spPr>
        <p:style>
          <a:lnRef idx="3">
            <a:schemeClr val="lt1"/>
          </a:lnRef>
          <a:fillRef idx="1">
            <a:schemeClr val="accent1"/>
          </a:fillRef>
          <a:effectRef idx="1">
            <a:schemeClr val="accent1"/>
          </a:effectRef>
          <a:fontRef idx="minor">
            <a:schemeClr val="lt1"/>
          </a:fontRef>
        </p:style>
        <p:txBody>
          <a:bodyPr vert="horz" rtlCol="0" anchor="t"/>
          <a:lstStyle/>
          <a:p>
            <a:pPr algn="ctr" defTabSz="914378">
              <a:buClr>
                <a:srgbClr val="000000"/>
              </a:buClr>
            </a:pPr>
            <a:r>
              <a:rPr lang="en-US" kern="0" dirty="0">
                <a:solidFill>
                  <a:srgbClr val="191919"/>
                </a:solidFill>
                <a:latin typeface="Arial"/>
                <a:sym typeface="Arial"/>
              </a:rPr>
              <a:t>Enables an ML for EDA playground</a:t>
            </a:r>
          </a:p>
        </p:txBody>
      </p:sp>
      <p:sp>
        <p:nvSpPr>
          <p:cNvPr id="3" name="Text Placeholder 2">
            <a:extLst>
              <a:ext uri="{FF2B5EF4-FFF2-40B4-BE49-F238E27FC236}">
                <a16:creationId xmlns:a16="http://schemas.microsoft.com/office/drawing/2014/main" id="{AF67A54E-016D-22A7-E16F-146E13069281}"/>
              </a:ext>
            </a:extLst>
          </p:cNvPr>
          <p:cNvSpPr>
            <a:spLocks noGrp="1"/>
          </p:cNvSpPr>
          <p:nvPr>
            <p:ph idx="1"/>
          </p:nvPr>
        </p:nvSpPr>
        <p:spPr>
          <a:xfrm>
            <a:off x="4471744" y="2027599"/>
            <a:ext cx="4419906" cy="2847353"/>
          </a:xfrm>
        </p:spPr>
        <p:txBody>
          <a:bodyPr/>
          <a:lstStyle/>
          <a:p>
            <a:r>
              <a:rPr lang="en-US" sz="1800" b="1" dirty="0"/>
              <a:t>User friendly data formats</a:t>
            </a:r>
          </a:p>
          <a:p>
            <a:pPr marL="354013" lvl="1" indent="-176213"/>
            <a:r>
              <a:rPr lang="en-US" sz="1600" dirty="0"/>
              <a:t>Standard ML-friendly data representation formats</a:t>
            </a:r>
          </a:p>
          <a:p>
            <a:pPr algn="dist">
              <a:spcBef>
                <a:spcPts val="1800"/>
              </a:spcBef>
            </a:pPr>
            <a:r>
              <a:rPr lang="en-US" sz="1800" b="1" dirty="0"/>
              <a:t>Python APIs on existing EDA tools</a:t>
            </a:r>
          </a:p>
          <a:p>
            <a:pPr marL="354013" lvl="1" indent="-176213"/>
            <a:r>
              <a:rPr lang="en-US" sz="1600" dirty="0"/>
              <a:t>Enable data generation in  ML-friendly format</a:t>
            </a:r>
          </a:p>
          <a:p>
            <a:pPr>
              <a:spcBef>
                <a:spcPts val="1800"/>
              </a:spcBef>
            </a:pPr>
            <a:r>
              <a:rPr lang="en-US" sz="1800" b="1" dirty="0"/>
              <a:t>Callbacks and EDA database writebacks from the ML environment</a:t>
            </a:r>
          </a:p>
          <a:p>
            <a:pPr marL="354013" lvl="1" indent="-176213"/>
            <a:r>
              <a:rPr lang="en-US" sz="1600" dirty="0"/>
              <a:t>Node and edge transformation to automatic EDA tool python API translation for novice EDA tool users</a:t>
            </a:r>
          </a:p>
        </p:txBody>
      </p:sp>
      <p:sp>
        <p:nvSpPr>
          <p:cNvPr id="2" name="Title 1">
            <a:extLst>
              <a:ext uri="{FF2B5EF4-FFF2-40B4-BE49-F238E27FC236}">
                <a16:creationId xmlns:a16="http://schemas.microsoft.com/office/drawing/2014/main" id="{59ED6229-C3A7-0087-E618-4F8996F1575B}"/>
              </a:ext>
            </a:extLst>
          </p:cNvPr>
          <p:cNvSpPr>
            <a:spLocks noGrp="1"/>
          </p:cNvSpPr>
          <p:nvPr>
            <p:ph type="title"/>
          </p:nvPr>
        </p:nvSpPr>
        <p:spPr>
          <a:xfrm>
            <a:off x="0" y="144463"/>
            <a:ext cx="9143999" cy="595312"/>
          </a:xfrm>
        </p:spPr>
        <p:txBody>
          <a:bodyPr/>
          <a:lstStyle/>
          <a:p>
            <a:pPr algn="ctr"/>
            <a:r>
              <a:rPr lang="en-US" sz="3000" dirty="0"/>
              <a:t>Vision: </a:t>
            </a:r>
            <a:r>
              <a:rPr lang="en-US" sz="3000" dirty="0" err="1"/>
              <a:t>OpenROAD</a:t>
            </a:r>
            <a:r>
              <a:rPr lang="en-US" sz="3000" dirty="0"/>
              <a:t> as an ML for EDA Playground</a:t>
            </a:r>
          </a:p>
        </p:txBody>
      </p:sp>
      <p:grpSp>
        <p:nvGrpSpPr>
          <p:cNvPr id="5" name="Google Shape;229;p5">
            <a:extLst>
              <a:ext uri="{FF2B5EF4-FFF2-40B4-BE49-F238E27FC236}">
                <a16:creationId xmlns:a16="http://schemas.microsoft.com/office/drawing/2014/main" id="{1A9B8F3F-95A2-6975-ACCA-588FD05BB3BD}"/>
              </a:ext>
            </a:extLst>
          </p:cNvPr>
          <p:cNvGrpSpPr/>
          <p:nvPr/>
        </p:nvGrpSpPr>
        <p:grpSpPr>
          <a:xfrm>
            <a:off x="304800" y="1634769"/>
            <a:ext cx="4099728" cy="3752825"/>
            <a:chOff x="45491" y="951867"/>
            <a:chExt cx="4867950" cy="5030432"/>
          </a:xfrm>
        </p:grpSpPr>
        <p:sp>
          <p:nvSpPr>
            <p:cNvPr id="6" name="Google Shape;230;p5">
              <a:extLst>
                <a:ext uri="{FF2B5EF4-FFF2-40B4-BE49-F238E27FC236}">
                  <a16:creationId xmlns:a16="http://schemas.microsoft.com/office/drawing/2014/main" id="{9DD98B93-5806-899A-D5B5-D810D66776A6}"/>
                </a:ext>
              </a:extLst>
            </p:cNvPr>
            <p:cNvSpPr txBox="1"/>
            <p:nvPr/>
          </p:nvSpPr>
          <p:spPr>
            <a:xfrm>
              <a:off x="1884511" y="1654280"/>
              <a:ext cx="2361599" cy="412501"/>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dirty="0">
                  <a:solidFill>
                    <a:srgbClr val="000000"/>
                  </a:solidFill>
                  <a:latin typeface="Calibri"/>
                  <a:ea typeface="Calibri"/>
                  <a:cs typeface="Calibri"/>
                  <a:sym typeface="Calibri"/>
                </a:rPr>
                <a:t>Logic Synthesis</a:t>
              </a:r>
              <a:endParaRPr sz="1200" kern="0" dirty="0">
                <a:solidFill>
                  <a:srgbClr val="000000"/>
                </a:solidFill>
                <a:latin typeface="Arial"/>
                <a:cs typeface="Arial"/>
                <a:sym typeface="Arial"/>
              </a:endParaRPr>
            </a:p>
          </p:txBody>
        </p:sp>
        <p:sp>
          <p:nvSpPr>
            <p:cNvPr id="7" name="Google Shape;231;p5">
              <a:extLst>
                <a:ext uri="{FF2B5EF4-FFF2-40B4-BE49-F238E27FC236}">
                  <a16:creationId xmlns:a16="http://schemas.microsoft.com/office/drawing/2014/main" id="{340CF6F0-891D-8ECC-6D22-F40F528B555B}"/>
                </a:ext>
              </a:extLst>
            </p:cNvPr>
            <p:cNvSpPr txBox="1"/>
            <p:nvPr/>
          </p:nvSpPr>
          <p:spPr>
            <a:xfrm>
              <a:off x="1887384" y="2353024"/>
              <a:ext cx="2361599" cy="412501"/>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a:solidFill>
                    <a:srgbClr val="000000"/>
                  </a:solidFill>
                  <a:latin typeface="Calibri"/>
                  <a:ea typeface="Calibri"/>
                  <a:cs typeface="Calibri"/>
                  <a:sym typeface="Calibri"/>
                </a:rPr>
                <a:t>Floorplanning</a:t>
              </a:r>
              <a:endParaRPr sz="1400" kern="0">
                <a:solidFill>
                  <a:srgbClr val="000000"/>
                </a:solidFill>
                <a:latin typeface="Calibri"/>
                <a:ea typeface="Calibri"/>
                <a:cs typeface="Calibri"/>
                <a:sym typeface="Calibri"/>
              </a:endParaRPr>
            </a:p>
          </p:txBody>
        </p:sp>
        <p:sp>
          <p:nvSpPr>
            <p:cNvPr id="8" name="Google Shape;232;p5">
              <a:extLst>
                <a:ext uri="{FF2B5EF4-FFF2-40B4-BE49-F238E27FC236}">
                  <a16:creationId xmlns:a16="http://schemas.microsoft.com/office/drawing/2014/main" id="{B3EF5753-F2E7-3AE2-A351-4A8574CF80DD}"/>
                </a:ext>
              </a:extLst>
            </p:cNvPr>
            <p:cNvSpPr txBox="1"/>
            <p:nvPr/>
          </p:nvSpPr>
          <p:spPr>
            <a:xfrm>
              <a:off x="1887384" y="3014373"/>
              <a:ext cx="2361599" cy="412501"/>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a:solidFill>
                    <a:srgbClr val="000000"/>
                  </a:solidFill>
                  <a:latin typeface="Calibri"/>
                  <a:ea typeface="Calibri"/>
                  <a:cs typeface="Calibri"/>
                  <a:sym typeface="Calibri"/>
                </a:rPr>
                <a:t>Placement</a:t>
              </a:r>
              <a:endParaRPr sz="1200" kern="0">
                <a:solidFill>
                  <a:srgbClr val="000000"/>
                </a:solidFill>
                <a:latin typeface="Arial"/>
                <a:cs typeface="Arial"/>
                <a:sym typeface="Arial"/>
              </a:endParaRPr>
            </a:p>
          </p:txBody>
        </p:sp>
        <p:sp>
          <p:nvSpPr>
            <p:cNvPr id="9" name="Google Shape;233;p5">
              <a:extLst>
                <a:ext uri="{FF2B5EF4-FFF2-40B4-BE49-F238E27FC236}">
                  <a16:creationId xmlns:a16="http://schemas.microsoft.com/office/drawing/2014/main" id="{4BA2384C-686B-17B6-0353-0A8E1B3CE2C7}"/>
                </a:ext>
              </a:extLst>
            </p:cNvPr>
            <p:cNvSpPr txBox="1"/>
            <p:nvPr/>
          </p:nvSpPr>
          <p:spPr>
            <a:xfrm>
              <a:off x="1884507" y="3667108"/>
              <a:ext cx="2361599" cy="412501"/>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dirty="0">
                  <a:solidFill>
                    <a:srgbClr val="000000"/>
                  </a:solidFill>
                  <a:latin typeface="Calibri"/>
                  <a:ea typeface="Calibri"/>
                  <a:cs typeface="Calibri"/>
                  <a:sym typeface="Calibri"/>
                </a:rPr>
                <a:t>Clock Tree Synthesis</a:t>
              </a:r>
              <a:endParaRPr sz="1200" kern="0" dirty="0">
                <a:solidFill>
                  <a:srgbClr val="000000"/>
                </a:solidFill>
                <a:latin typeface="Arial"/>
                <a:cs typeface="Arial"/>
                <a:sym typeface="Arial"/>
              </a:endParaRPr>
            </a:p>
          </p:txBody>
        </p:sp>
        <p:sp>
          <p:nvSpPr>
            <p:cNvPr id="10" name="Google Shape;234;p5">
              <a:extLst>
                <a:ext uri="{FF2B5EF4-FFF2-40B4-BE49-F238E27FC236}">
                  <a16:creationId xmlns:a16="http://schemas.microsoft.com/office/drawing/2014/main" id="{B9516201-4F54-B72F-48FC-BCE7AD350592}"/>
                </a:ext>
              </a:extLst>
            </p:cNvPr>
            <p:cNvSpPr txBox="1"/>
            <p:nvPr/>
          </p:nvSpPr>
          <p:spPr>
            <a:xfrm>
              <a:off x="1887384" y="4322995"/>
              <a:ext cx="2361599" cy="701291"/>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dirty="0">
                  <a:solidFill>
                    <a:srgbClr val="000000"/>
                  </a:solidFill>
                  <a:latin typeface="Calibri"/>
                  <a:ea typeface="Calibri"/>
                  <a:cs typeface="Calibri"/>
                  <a:sym typeface="Calibri"/>
                </a:rPr>
                <a:t>Global and Detailed Routing</a:t>
              </a:r>
              <a:endParaRPr sz="1200" kern="0" dirty="0">
                <a:solidFill>
                  <a:srgbClr val="000000"/>
                </a:solidFill>
                <a:latin typeface="Arial"/>
                <a:cs typeface="Arial"/>
                <a:sym typeface="Arial"/>
              </a:endParaRPr>
            </a:p>
          </p:txBody>
        </p:sp>
        <p:sp>
          <p:nvSpPr>
            <p:cNvPr id="11" name="Google Shape;235;p5">
              <a:extLst>
                <a:ext uri="{FF2B5EF4-FFF2-40B4-BE49-F238E27FC236}">
                  <a16:creationId xmlns:a16="http://schemas.microsoft.com/office/drawing/2014/main" id="{79485F66-FE4E-CAF8-F1A4-95965A6D4BA6}"/>
                </a:ext>
              </a:extLst>
            </p:cNvPr>
            <p:cNvSpPr txBox="1"/>
            <p:nvPr/>
          </p:nvSpPr>
          <p:spPr>
            <a:xfrm>
              <a:off x="1890258" y="5295135"/>
              <a:ext cx="2361599" cy="412501"/>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a:solidFill>
                    <a:srgbClr val="000000"/>
                  </a:solidFill>
                  <a:latin typeface="Calibri"/>
                  <a:ea typeface="Calibri"/>
                  <a:cs typeface="Calibri"/>
                  <a:sym typeface="Calibri"/>
                </a:rPr>
                <a:t>Layout Finishing</a:t>
              </a:r>
              <a:endParaRPr sz="1200" kern="0">
                <a:solidFill>
                  <a:srgbClr val="000000"/>
                </a:solidFill>
                <a:latin typeface="Arial"/>
                <a:cs typeface="Arial"/>
                <a:sym typeface="Arial"/>
              </a:endParaRPr>
            </a:p>
          </p:txBody>
        </p:sp>
        <p:sp>
          <p:nvSpPr>
            <p:cNvPr id="12" name="Google Shape;236;p5">
              <a:extLst>
                <a:ext uri="{FF2B5EF4-FFF2-40B4-BE49-F238E27FC236}">
                  <a16:creationId xmlns:a16="http://schemas.microsoft.com/office/drawing/2014/main" id="{33C9A28D-3AEC-679D-6D32-22A50325E61B}"/>
                </a:ext>
              </a:extLst>
            </p:cNvPr>
            <p:cNvSpPr txBox="1"/>
            <p:nvPr/>
          </p:nvSpPr>
          <p:spPr>
            <a:xfrm>
              <a:off x="91316" y="951867"/>
              <a:ext cx="1817203" cy="990079"/>
            </a:xfrm>
            <a:prstGeom prst="rect">
              <a:avLst/>
            </a:prstGeom>
            <a:noFill/>
            <a:ln>
              <a:noFill/>
            </a:ln>
          </p:spPr>
          <p:txBody>
            <a:bodyPr spcFirstLastPara="1" wrap="square" lIns="91425" tIns="45700" rIns="91425" bIns="45700" anchor="t" anchorCtr="0">
              <a:spAutoFit/>
            </a:bodyPr>
            <a:lstStyle/>
            <a:p>
              <a:pPr defTabSz="914378">
                <a:buClr>
                  <a:srgbClr val="000000"/>
                </a:buClr>
                <a:buSzPts val="1600"/>
              </a:pPr>
              <a:r>
                <a:rPr lang="en-US" sz="1400" b="1" kern="0" dirty="0">
                  <a:solidFill>
                    <a:srgbClr val="000000"/>
                  </a:solidFill>
                  <a:latin typeface="Calibri"/>
                  <a:ea typeface="Calibri"/>
                  <a:cs typeface="Calibri"/>
                  <a:sym typeface="Calibri"/>
                </a:rPr>
                <a:t>Verilog</a:t>
              </a:r>
              <a:r>
                <a:rPr lang="en-US" sz="1400" kern="0" dirty="0">
                  <a:solidFill>
                    <a:srgbClr val="000000"/>
                  </a:solidFill>
                  <a:latin typeface="Calibri"/>
                  <a:ea typeface="Calibri"/>
                  <a:cs typeface="Calibri"/>
                  <a:sym typeface="Calibri"/>
                </a:rPr>
                <a:t> </a:t>
              </a:r>
              <a:endParaRPr sz="1200" kern="0" dirty="0">
                <a:solidFill>
                  <a:srgbClr val="000000"/>
                </a:solidFill>
                <a:latin typeface="Arial"/>
                <a:cs typeface="Arial"/>
                <a:sym typeface="Arial"/>
              </a:endParaRPr>
            </a:p>
            <a:p>
              <a:pPr defTabSz="914378">
                <a:buClr>
                  <a:srgbClr val="000000"/>
                </a:buClr>
                <a:buSzPts val="1600"/>
              </a:pPr>
              <a:r>
                <a:rPr lang="en-US" sz="1400" b="1" kern="0" dirty="0">
                  <a:solidFill>
                    <a:srgbClr val="000000"/>
                  </a:solidFill>
                  <a:latin typeface="Calibri"/>
                  <a:ea typeface="Calibri"/>
                  <a:cs typeface="Calibri"/>
                  <a:sym typeface="Calibri"/>
                </a:rPr>
                <a:t>+ libraries, constraints</a:t>
              </a:r>
              <a:endParaRPr sz="1200" kern="0" dirty="0">
                <a:solidFill>
                  <a:srgbClr val="000000"/>
                </a:solidFill>
                <a:latin typeface="Arial"/>
                <a:cs typeface="Arial"/>
                <a:sym typeface="Arial"/>
              </a:endParaRPr>
            </a:p>
          </p:txBody>
        </p:sp>
        <p:sp>
          <p:nvSpPr>
            <p:cNvPr id="13" name="Google Shape;237;p5">
              <a:extLst>
                <a:ext uri="{FF2B5EF4-FFF2-40B4-BE49-F238E27FC236}">
                  <a16:creationId xmlns:a16="http://schemas.microsoft.com/office/drawing/2014/main" id="{C97667FA-1060-2161-FF57-FF04950A6B12}"/>
                </a:ext>
              </a:extLst>
            </p:cNvPr>
            <p:cNvSpPr txBox="1"/>
            <p:nvPr/>
          </p:nvSpPr>
          <p:spPr>
            <a:xfrm>
              <a:off x="45491" y="5281008"/>
              <a:ext cx="1382401" cy="701291"/>
            </a:xfrm>
            <a:prstGeom prst="rect">
              <a:avLst/>
            </a:prstGeom>
            <a:noFill/>
            <a:ln>
              <a:noFill/>
            </a:ln>
          </p:spPr>
          <p:txBody>
            <a:bodyPr spcFirstLastPara="1" wrap="square" lIns="91425" tIns="45700" rIns="91425" bIns="45700" anchor="t" anchorCtr="0">
              <a:spAutoFit/>
            </a:bodyPr>
            <a:lstStyle/>
            <a:p>
              <a:pPr algn="ctr" defTabSz="914378">
                <a:buClr>
                  <a:srgbClr val="000000"/>
                </a:buClr>
                <a:buSzPts val="1600"/>
              </a:pPr>
              <a:r>
                <a:rPr lang="en-US" sz="1400" b="1" kern="0">
                  <a:solidFill>
                    <a:srgbClr val="000000"/>
                  </a:solidFill>
                  <a:latin typeface="Calibri"/>
                  <a:ea typeface="Calibri"/>
                  <a:cs typeface="Calibri"/>
                  <a:sym typeface="Calibri"/>
                </a:rPr>
                <a:t>GDSII final layout</a:t>
              </a:r>
              <a:endParaRPr sz="1200" kern="0">
                <a:solidFill>
                  <a:srgbClr val="000000"/>
                </a:solidFill>
                <a:latin typeface="Arial"/>
                <a:cs typeface="Arial"/>
                <a:sym typeface="Arial"/>
              </a:endParaRPr>
            </a:p>
          </p:txBody>
        </p:sp>
        <p:cxnSp>
          <p:nvCxnSpPr>
            <p:cNvPr id="14" name="Google Shape;238;p5">
              <a:extLst>
                <a:ext uri="{FF2B5EF4-FFF2-40B4-BE49-F238E27FC236}">
                  <a16:creationId xmlns:a16="http://schemas.microsoft.com/office/drawing/2014/main" id="{4639C6A3-BA08-F2AB-A169-4BF53211F209}"/>
                </a:ext>
              </a:extLst>
            </p:cNvPr>
            <p:cNvCxnSpPr>
              <a:stCxn id="6" idx="2"/>
              <a:endCxn id="7" idx="0"/>
            </p:cNvCxnSpPr>
            <p:nvPr/>
          </p:nvCxnSpPr>
          <p:spPr>
            <a:xfrm>
              <a:off x="3065310" y="2066781"/>
              <a:ext cx="2873" cy="286243"/>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15" name="Google Shape;239;p5">
              <a:extLst>
                <a:ext uri="{FF2B5EF4-FFF2-40B4-BE49-F238E27FC236}">
                  <a16:creationId xmlns:a16="http://schemas.microsoft.com/office/drawing/2014/main" id="{EB7436C5-309A-BB50-98D1-D9F73EFB1929}"/>
                </a:ext>
              </a:extLst>
            </p:cNvPr>
            <p:cNvCxnSpPr>
              <a:stCxn id="7" idx="2"/>
              <a:endCxn id="8" idx="0"/>
            </p:cNvCxnSpPr>
            <p:nvPr/>
          </p:nvCxnSpPr>
          <p:spPr>
            <a:xfrm>
              <a:off x="3068184" y="2765525"/>
              <a:ext cx="0" cy="248848"/>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16" name="Google Shape;240;p5">
              <a:extLst>
                <a:ext uri="{FF2B5EF4-FFF2-40B4-BE49-F238E27FC236}">
                  <a16:creationId xmlns:a16="http://schemas.microsoft.com/office/drawing/2014/main" id="{1FFD99BA-F0C7-FB78-5EE8-BFF7B19F01E0}"/>
                </a:ext>
              </a:extLst>
            </p:cNvPr>
            <p:cNvCxnSpPr>
              <a:stCxn id="8" idx="2"/>
              <a:endCxn id="9" idx="0"/>
            </p:cNvCxnSpPr>
            <p:nvPr/>
          </p:nvCxnSpPr>
          <p:spPr>
            <a:xfrm flipH="1">
              <a:off x="3065306" y="3426875"/>
              <a:ext cx="2877" cy="240233"/>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17" name="Google Shape;241;p5">
              <a:extLst>
                <a:ext uri="{FF2B5EF4-FFF2-40B4-BE49-F238E27FC236}">
                  <a16:creationId xmlns:a16="http://schemas.microsoft.com/office/drawing/2014/main" id="{C413AC78-BC5A-B05F-19D9-CC83C9932473}"/>
                </a:ext>
              </a:extLst>
            </p:cNvPr>
            <p:cNvCxnSpPr>
              <a:stCxn id="9" idx="2"/>
            </p:cNvCxnSpPr>
            <p:nvPr/>
          </p:nvCxnSpPr>
          <p:spPr>
            <a:xfrm>
              <a:off x="3065306" y="4079609"/>
              <a:ext cx="5701" cy="240295"/>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18" name="Google Shape;242;p5">
              <a:extLst>
                <a:ext uri="{FF2B5EF4-FFF2-40B4-BE49-F238E27FC236}">
                  <a16:creationId xmlns:a16="http://schemas.microsoft.com/office/drawing/2014/main" id="{FF0A304E-33A9-3545-9F9F-331B97E8CAD3}"/>
                </a:ext>
              </a:extLst>
            </p:cNvPr>
            <p:cNvCxnSpPr>
              <a:cxnSpLocks/>
              <a:stCxn id="10" idx="2"/>
              <a:endCxn id="11" idx="0"/>
            </p:cNvCxnSpPr>
            <p:nvPr/>
          </p:nvCxnSpPr>
          <p:spPr>
            <a:xfrm>
              <a:off x="3068184" y="5024286"/>
              <a:ext cx="2873" cy="270849"/>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19" name="Google Shape;243;p5">
              <a:extLst>
                <a:ext uri="{FF2B5EF4-FFF2-40B4-BE49-F238E27FC236}">
                  <a16:creationId xmlns:a16="http://schemas.microsoft.com/office/drawing/2014/main" id="{0B38E99C-6D45-2C58-2A2A-7BB7EB3866EC}"/>
                </a:ext>
              </a:extLst>
            </p:cNvPr>
            <p:cNvCxnSpPr/>
            <p:nvPr/>
          </p:nvCxnSpPr>
          <p:spPr>
            <a:xfrm>
              <a:off x="1411648" y="1819896"/>
              <a:ext cx="472862" cy="0"/>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20" name="Google Shape;244;p5">
              <a:extLst>
                <a:ext uri="{FF2B5EF4-FFF2-40B4-BE49-F238E27FC236}">
                  <a16:creationId xmlns:a16="http://schemas.microsoft.com/office/drawing/2014/main" id="{2844BE82-BBF9-EC40-C6B6-F81F1FA93AA7}"/>
                </a:ext>
              </a:extLst>
            </p:cNvPr>
            <p:cNvCxnSpPr/>
            <p:nvPr/>
          </p:nvCxnSpPr>
          <p:spPr>
            <a:xfrm rot="10800000">
              <a:off x="1370586" y="5495040"/>
              <a:ext cx="519677" cy="0"/>
            </a:xfrm>
            <a:prstGeom prst="straightConnector1">
              <a:avLst/>
            </a:prstGeom>
            <a:solidFill>
              <a:schemeClr val="accent1"/>
            </a:solidFill>
            <a:ln w="25400" cap="flat" cmpd="sng">
              <a:solidFill>
                <a:schemeClr val="dk1"/>
              </a:solidFill>
              <a:prstDash val="solid"/>
              <a:round/>
              <a:headEnd type="none" w="sm" len="sm"/>
              <a:tailEnd type="triangle" w="med" len="med"/>
            </a:ln>
          </p:spPr>
        </p:cxnSp>
        <p:cxnSp>
          <p:nvCxnSpPr>
            <p:cNvPr id="21" name="Google Shape;245;p5">
              <a:extLst>
                <a:ext uri="{FF2B5EF4-FFF2-40B4-BE49-F238E27FC236}">
                  <a16:creationId xmlns:a16="http://schemas.microsoft.com/office/drawing/2014/main" id="{152AF17D-3BF0-F86D-8991-EB84608549BE}"/>
                </a:ext>
              </a:extLst>
            </p:cNvPr>
            <p:cNvCxnSpPr>
              <a:endCxn id="7" idx="1"/>
            </p:cNvCxnSpPr>
            <p:nvPr/>
          </p:nvCxnSpPr>
          <p:spPr>
            <a:xfrm>
              <a:off x="1187784" y="2537523"/>
              <a:ext cx="699600" cy="21751"/>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22" name="Google Shape;246;p5">
              <a:extLst>
                <a:ext uri="{FF2B5EF4-FFF2-40B4-BE49-F238E27FC236}">
                  <a16:creationId xmlns:a16="http://schemas.microsoft.com/office/drawing/2014/main" id="{17D0D234-8DD0-EF8E-B243-250FEB532488}"/>
                </a:ext>
              </a:extLst>
            </p:cNvPr>
            <p:cNvCxnSpPr>
              <a:endCxn id="8" idx="1"/>
            </p:cNvCxnSpPr>
            <p:nvPr/>
          </p:nvCxnSpPr>
          <p:spPr>
            <a:xfrm>
              <a:off x="1187784" y="3198874"/>
              <a:ext cx="699600" cy="21750"/>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23" name="Google Shape;247;p5">
              <a:extLst>
                <a:ext uri="{FF2B5EF4-FFF2-40B4-BE49-F238E27FC236}">
                  <a16:creationId xmlns:a16="http://schemas.microsoft.com/office/drawing/2014/main" id="{AE5A2976-C989-8B00-27BA-EDB316F0B5EC}"/>
                </a:ext>
              </a:extLst>
            </p:cNvPr>
            <p:cNvCxnSpPr>
              <a:endCxn id="9" idx="1"/>
            </p:cNvCxnSpPr>
            <p:nvPr/>
          </p:nvCxnSpPr>
          <p:spPr>
            <a:xfrm>
              <a:off x="1187907" y="3860307"/>
              <a:ext cx="696600" cy="13052"/>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24" name="Google Shape;248;p5">
              <a:extLst>
                <a:ext uri="{FF2B5EF4-FFF2-40B4-BE49-F238E27FC236}">
                  <a16:creationId xmlns:a16="http://schemas.microsoft.com/office/drawing/2014/main" id="{387040B3-E9CC-792A-AEBF-C3ED16F74B60}"/>
                </a:ext>
              </a:extLst>
            </p:cNvPr>
            <p:cNvCxnSpPr>
              <a:cxnSpLocks/>
              <a:endCxn id="10" idx="1"/>
            </p:cNvCxnSpPr>
            <p:nvPr/>
          </p:nvCxnSpPr>
          <p:spPr>
            <a:xfrm>
              <a:off x="1181908" y="4663843"/>
              <a:ext cx="705476" cy="9797"/>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25" name="Google Shape;249;p5">
              <a:extLst>
                <a:ext uri="{FF2B5EF4-FFF2-40B4-BE49-F238E27FC236}">
                  <a16:creationId xmlns:a16="http://schemas.microsoft.com/office/drawing/2014/main" id="{2799E963-AF19-4A98-62CB-B2D312BA2002}"/>
                </a:ext>
              </a:extLst>
            </p:cNvPr>
            <p:cNvCxnSpPr>
              <a:cxnSpLocks/>
              <a:endCxn id="11" idx="1"/>
            </p:cNvCxnSpPr>
            <p:nvPr/>
          </p:nvCxnSpPr>
          <p:spPr>
            <a:xfrm>
              <a:off x="1184783" y="4701125"/>
              <a:ext cx="705474" cy="800261"/>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26" name="Google Shape;250;p5">
              <a:extLst>
                <a:ext uri="{FF2B5EF4-FFF2-40B4-BE49-F238E27FC236}">
                  <a16:creationId xmlns:a16="http://schemas.microsoft.com/office/drawing/2014/main" id="{C08A616F-765A-BF93-69E0-0977A7536749}"/>
                </a:ext>
              </a:extLst>
            </p:cNvPr>
            <p:cNvCxnSpPr>
              <a:endCxn id="6" idx="1"/>
            </p:cNvCxnSpPr>
            <p:nvPr/>
          </p:nvCxnSpPr>
          <p:spPr>
            <a:xfrm flipV="1">
              <a:off x="1187911" y="1860530"/>
              <a:ext cx="696600" cy="684752"/>
            </a:xfrm>
            <a:prstGeom prst="straightConnector1">
              <a:avLst/>
            </a:prstGeom>
            <a:solidFill>
              <a:schemeClr val="accent1"/>
            </a:solidFill>
            <a:ln w="9525" cap="flat" cmpd="sng">
              <a:solidFill>
                <a:schemeClr val="dk1"/>
              </a:solidFill>
              <a:prstDash val="solid"/>
              <a:round/>
              <a:headEnd type="none" w="sm" len="sm"/>
              <a:tailEnd type="triangle" w="med" len="med"/>
            </a:ln>
          </p:spPr>
        </p:cxnSp>
        <p:sp>
          <p:nvSpPr>
            <p:cNvPr id="27" name="Google Shape;251;p5">
              <a:extLst>
                <a:ext uri="{FF2B5EF4-FFF2-40B4-BE49-F238E27FC236}">
                  <a16:creationId xmlns:a16="http://schemas.microsoft.com/office/drawing/2014/main" id="{4BDBD40B-DD0A-D9B2-1D39-D4C92F9A33EE}"/>
                </a:ext>
              </a:extLst>
            </p:cNvPr>
            <p:cNvSpPr txBox="1"/>
            <p:nvPr/>
          </p:nvSpPr>
          <p:spPr>
            <a:xfrm>
              <a:off x="1719100" y="1223247"/>
              <a:ext cx="2801400" cy="412501"/>
            </a:xfrm>
            <a:prstGeom prst="rect">
              <a:avLst/>
            </a:prstGeom>
            <a:noFill/>
            <a:ln>
              <a:noFill/>
            </a:ln>
          </p:spPr>
          <p:txBody>
            <a:bodyPr spcFirstLastPara="1" wrap="square" lIns="91425" tIns="45700" rIns="91425" bIns="45700" anchor="t" anchorCtr="0">
              <a:spAutoFit/>
            </a:bodyPr>
            <a:lstStyle/>
            <a:p>
              <a:pPr defTabSz="914378">
                <a:buClr>
                  <a:srgbClr val="000000"/>
                </a:buClr>
                <a:buSzPts val="1600"/>
              </a:pPr>
              <a:r>
                <a:rPr lang="en-US" sz="1400" kern="0" dirty="0">
                  <a:solidFill>
                    <a:srgbClr val="000000"/>
                  </a:solidFill>
                  <a:latin typeface="Calibri"/>
                  <a:ea typeface="Calibri"/>
                  <a:cs typeface="Calibri"/>
                  <a:sym typeface="Calibri"/>
                </a:rPr>
                <a:t>RTL to GDS flow:</a:t>
              </a:r>
              <a:endParaRPr sz="1200" kern="0" dirty="0">
                <a:solidFill>
                  <a:srgbClr val="000000"/>
                </a:solidFill>
                <a:latin typeface="Arial"/>
                <a:cs typeface="Arial"/>
                <a:sym typeface="Arial"/>
              </a:endParaRPr>
            </a:p>
          </p:txBody>
        </p:sp>
        <p:sp>
          <p:nvSpPr>
            <p:cNvPr id="28" name="Google Shape;252;p5">
              <a:extLst>
                <a:ext uri="{FF2B5EF4-FFF2-40B4-BE49-F238E27FC236}">
                  <a16:creationId xmlns:a16="http://schemas.microsoft.com/office/drawing/2014/main" id="{46465EAC-92CF-20D3-3793-566FC609D82D}"/>
                </a:ext>
              </a:extLst>
            </p:cNvPr>
            <p:cNvSpPr txBox="1"/>
            <p:nvPr/>
          </p:nvSpPr>
          <p:spPr>
            <a:xfrm rot="16200000">
              <a:off x="-726105" y="3516074"/>
              <a:ext cx="3192717" cy="365401"/>
            </a:xfrm>
            <a:prstGeom prst="rect">
              <a:avLst/>
            </a:prstGeom>
            <a:solidFill>
              <a:srgbClr val="92D050"/>
            </a:solidFill>
            <a:ln>
              <a:noFill/>
            </a:ln>
          </p:spPr>
          <p:txBody>
            <a:bodyPr spcFirstLastPara="1" wrap="square" lIns="91425" tIns="45700" rIns="91425" bIns="45700" anchor="t" anchorCtr="0">
              <a:spAutoFit/>
            </a:bodyPr>
            <a:lstStyle/>
            <a:p>
              <a:pPr algn="ctr" defTabSz="914378">
                <a:buClr>
                  <a:srgbClr val="000000"/>
                </a:buClr>
                <a:buSzPts val="1600"/>
              </a:pPr>
              <a:r>
                <a:rPr lang="en-US" sz="1400" kern="0" dirty="0">
                  <a:solidFill>
                    <a:srgbClr val="000000"/>
                  </a:solidFill>
                  <a:latin typeface="Calibri"/>
                  <a:ea typeface="Calibri"/>
                  <a:cs typeface="Calibri"/>
                  <a:sym typeface="Calibri"/>
                </a:rPr>
                <a:t>Timing and RC extraction</a:t>
              </a:r>
              <a:endParaRPr sz="1200" kern="0" dirty="0">
                <a:solidFill>
                  <a:srgbClr val="000000"/>
                </a:solidFill>
                <a:latin typeface="Arial"/>
                <a:cs typeface="Arial"/>
                <a:sym typeface="Arial"/>
              </a:endParaRPr>
            </a:p>
          </p:txBody>
        </p:sp>
        <p:sp>
          <p:nvSpPr>
            <p:cNvPr id="29" name="Google Shape;253;p5">
              <a:extLst>
                <a:ext uri="{FF2B5EF4-FFF2-40B4-BE49-F238E27FC236}">
                  <a16:creationId xmlns:a16="http://schemas.microsoft.com/office/drawing/2014/main" id="{B5484674-CCDC-5651-E37F-72C2FE481923}"/>
                </a:ext>
              </a:extLst>
            </p:cNvPr>
            <p:cNvSpPr txBox="1"/>
            <p:nvPr/>
          </p:nvSpPr>
          <p:spPr>
            <a:xfrm rot="5400000">
              <a:off x="3277696" y="3372757"/>
              <a:ext cx="2906089" cy="365401"/>
            </a:xfrm>
            <a:prstGeom prst="rect">
              <a:avLst/>
            </a:prstGeom>
            <a:solidFill>
              <a:schemeClr val="accent4"/>
            </a:solidFill>
            <a:ln>
              <a:noFill/>
            </a:ln>
          </p:spPr>
          <p:txBody>
            <a:bodyPr spcFirstLastPara="1" wrap="square" lIns="91425" tIns="45700" rIns="91425" bIns="45700" anchor="t" anchorCtr="0">
              <a:spAutoFit/>
            </a:bodyPr>
            <a:lstStyle/>
            <a:p>
              <a:pPr defTabSz="914378">
                <a:buClr>
                  <a:srgbClr val="000000"/>
                </a:buClr>
              </a:pPr>
              <a:r>
                <a:rPr lang="en-US" sz="1400" kern="0" dirty="0">
                  <a:solidFill>
                    <a:srgbClr val="191919"/>
                  </a:solidFill>
                  <a:latin typeface="Calibri"/>
                  <a:ea typeface="Calibri"/>
                  <a:cs typeface="Calibri"/>
                  <a:sym typeface="Calibri"/>
                </a:rPr>
                <a:t>TCL interface for users</a:t>
              </a:r>
              <a:endParaRPr sz="1200" kern="0" dirty="0">
                <a:solidFill>
                  <a:srgbClr val="000000"/>
                </a:solidFill>
                <a:latin typeface="Arial"/>
                <a:cs typeface="Arial"/>
                <a:sym typeface="Arial"/>
              </a:endParaRPr>
            </a:p>
          </p:txBody>
        </p:sp>
        <p:cxnSp>
          <p:nvCxnSpPr>
            <p:cNvPr id="30" name="Google Shape;254;p5">
              <a:extLst>
                <a:ext uri="{FF2B5EF4-FFF2-40B4-BE49-F238E27FC236}">
                  <a16:creationId xmlns:a16="http://schemas.microsoft.com/office/drawing/2014/main" id="{05029B97-352F-7F70-9D99-4B634C4971DE}"/>
                </a:ext>
              </a:extLst>
            </p:cNvPr>
            <p:cNvCxnSpPr>
              <a:cxnSpLocks/>
              <a:stCxn id="6" idx="3"/>
              <a:endCxn id="29" idx="1"/>
            </p:cNvCxnSpPr>
            <p:nvPr/>
          </p:nvCxnSpPr>
          <p:spPr>
            <a:xfrm>
              <a:off x="4246110" y="1860530"/>
              <a:ext cx="484631" cy="241884"/>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31" name="Google Shape;255;p5">
              <a:extLst>
                <a:ext uri="{FF2B5EF4-FFF2-40B4-BE49-F238E27FC236}">
                  <a16:creationId xmlns:a16="http://schemas.microsoft.com/office/drawing/2014/main" id="{DFD39396-72B9-BDFD-086D-9B08AB5D2431}"/>
                </a:ext>
              </a:extLst>
            </p:cNvPr>
            <p:cNvCxnSpPr>
              <a:stCxn id="7" idx="3"/>
            </p:cNvCxnSpPr>
            <p:nvPr/>
          </p:nvCxnSpPr>
          <p:spPr>
            <a:xfrm>
              <a:off x="4248983" y="2559274"/>
              <a:ext cx="267301" cy="3449"/>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32" name="Google Shape;256;p5">
              <a:extLst>
                <a:ext uri="{FF2B5EF4-FFF2-40B4-BE49-F238E27FC236}">
                  <a16:creationId xmlns:a16="http://schemas.microsoft.com/office/drawing/2014/main" id="{01613D10-702C-2345-86AC-EE2BEABEAE50}"/>
                </a:ext>
              </a:extLst>
            </p:cNvPr>
            <p:cNvCxnSpPr>
              <a:stCxn id="8" idx="3"/>
            </p:cNvCxnSpPr>
            <p:nvPr/>
          </p:nvCxnSpPr>
          <p:spPr>
            <a:xfrm>
              <a:off x="4248983" y="3220624"/>
              <a:ext cx="275101" cy="3450"/>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33" name="Google Shape;257;p5">
              <a:extLst>
                <a:ext uri="{FF2B5EF4-FFF2-40B4-BE49-F238E27FC236}">
                  <a16:creationId xmlns:a16="http://schemas.microsoft.com/office/drawing/2014/main" id="{178E3318-1432-C5D7-2B28-3739B7EC3AA7}"/>
                </a:ext>
              </a:extLst>
            </p:cNvPr>
            <p:cNvCxnSpPr>
              <a:stCxn id="9" idx="3"/>
            </p:cNvCxnSpPr>
            <p:nvPr/>
          </p:nvCxnSpPr>
          <p:spPr>
            <a:xfrm>
              <a:off x="4246106" y="3873359"/>
              <a:ext cx="270300" cy="3449"/>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34" name="Google Shape;258;p5">
              <a:extLst>
                <a:ext uri="{FF2B5EF4-FFF2-40B4-BE49-F238E27FC236}">
                  <a16:creationId xmlns:a16="http://schemas.microsoft.com/office/drawing/2014/main" id="{C8F003A6-6D29-BB3D-627D-31482941C281}"/>
                </a:ext>
              </a:extLst>
            </p:cNvPr>
            <p:cNvCxnSpPr>
              <a:cxnSpLocks/>
              <a:stCxn id="10" idx="3"/>
            </p:cNvCxnSpPr>
            <p:nvPr/>
          </p:nvCxnSpPr>
          <p:spPr>
            <a:xfrm>
              <a:off x="4248983" y="4673641"/>
              <a:ext cx="270300" cy="11607"/>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35" name="Google Shape;259;p5">
              <a:extLst>
                <a:ext uri="{FF2B5EF4-FFF2-40B4-BE49-F238E27FC236}">
                  <a16:creationId xmlns:a16="http://schemas.microsoft.com/office/drawing/2014/main" id="{84065AA1-D931-2567-1F1A-D8BAF1AC64F5}"/>
                </a:ext>
              </a:extLst>
            </p:cNvPr>
            <p:cNvCxnSpPr>
              <a:cxnSpLocks/>
              <a:stCxn id="11" idx="3"/>
              <a:endCxn id="29" idx="3"/>
            </p:cNvCxnSpPr>
            <p:nvPr/>
          </p:nvCxnSpPr>
          <p:spPr>
            <a:xfrm flipV="1">
              <a:off x="4251857" y="5008502"/>
              <a:ext cx="478884" cy="492883"/>
            </a:xfrm>
            <a:prstGeom prst="straightConnector1">
              <a:avLst/>
            </a:prstGeom>
            <a:solidFill>
              <a:schemeClr val="accent1"/>
            </a:solidFill>
            <a:ln w="9525" cap="flat" cmpd="sng">
              <a:solidFill>
                <a:schemeClr val="dk1"/>
              </a:solidFill>
              <a:prstDash val="solid"/>
              <a:round/>
              <a:headEnd type="none" w="sm" len="sm"/>
              <a:tailEnd type="triangle" w="med" len="med"/>
            </a:ln>
          </p:spPr>
        </p:cxnSp>
      </p:grpSp>
      <p:grpSp>
        <p:nvGrpSpPr>
          <p:cNvPr id="36" name="Group 35">
            <a:extLst>
              <a:ext uri="{FF2B5EF4-FFF2-40B4-BE49-F238E27FC236}">
                <a16:creationId xmlns:a16="http://schemas.microsoft.com/office/drawing/2014/main" id="{206DD03A-5381-9AAF-791E-B6A88931B377}"/>
              </a:ext>
            </a:extLst>
          </p:cNvPr>
          <p:cNvGrpSpPr/>
          <p:nvPr/>
        </p:nvGrpSpPr>
        <p:grpSpPr>
          <a:xfrm>
            <a:off x="370612" y="1524000"/>
            <a:ext cx="4098301" cy="3932008"/>
            <a:chOff x="5904107" y="1764322"/>
            <a:chExt cx="3298367" cy="2942493"/>
          </a:xfrm>
        </p:grpSpPr>
        <p:sp>
          <p:nvSpPr>
            <p:cNvPr id="37" name="Rectangle 36">
              <a:extLst>
                <a:ext uri="{FF2B5EF4-FFF2-40B4-BE49-F238E27FC236}">
                  <a16:creationId xmlns:a16="http://schemas.microsoft.com/office/drawing/2014/main" id="{AAB100E2-00CB-5C56-7BAA-DE78020D638D}"/>
                </a:ext>
              </a:extLst>
            </p:cNvPr>
            <p:cNvSpPr/>
            <p:nvPr/>
          </p:nvSpPr>
          <p:spPr>
            <a:xfrm>
              <a:off x="5904107" y="1764322"/>
              <a:ext cx="3003176" cy="2942493"/>
            </a:xfrm>
            <a:prstGeom prst="rect">
              <a:avLst/>
            </a:prstGeom>
            <a:solidFill>
              <a:schemeClr val="accent1">
                <a:alpha val="25000"/>
              </a:schemeClr>
            </a:solidFill>
          </p:spPr>
          <p:style>
            <a:lnRef idx="3">
              <a:schemeClr val="lt1"/>
            </a:lnRef>
            <a:fillRef idx="1">
              <a:schemeClr val="accent1"/>
            </a:fillRef>
            <a:effectRef idx="1">
              <a:schemeClr val="accent1"/>
            </a:effectRef>
            <a:fontRef idx="minor">
              <a:schemeClr val="lt1"/>
            </a:fontRef>
          </p:style>
          <p:txBody>
            <a:bodyPr rtlCol="0" anchor="t"/>
            <a:lstStyle/>
            <a:p>
              <a:pPr algn="ctr" defTabSz="914378">
                <a:buClr>
                  <a:srgbClr val="000000"/>
                </a:buClr>
              </a:pPr>
              <a:r>
                <a:rPr lang="en-US" sz="1400" kern="0" dirty="0" err="1">
                  <a:solidFill>
                    <a:srgbClr val="191919"/>
                  </a:solidFill>
                  <a:latin typeface="Arial"/>
                  <a:sym typeface="Arial"/>
                </a:rPr>
                <a:t>OpenROAD</a:t>
              </a:r>
              <a:endParaRPr lang="en-US" sz="1400" kern="0" dirty="0">
                <a:solidFill>
                  <a:srgbClr val="191919"/>
                </a:solidFill>
                <a:latin typeface="Arial"/>
                <a:sym typeface="Arial"/>
              </a:endParaRPr>
            </a:p>
          </p:txBody>
        </p:sp>
        <p:sp>
          <p:nvSpPr>
            <p:cNvPr id="38" name="Google Shape;253;p5">
              <a:extLst>
                <a:ext uri="{FF2B5EF4-FFF2-40B4-BE49-F238E27FC236}">
                  <a16:creationId xmlns:a16="http://schemas.microsoft.com/office/drawing/2014/main" id="{2A4A49BC-C35C-0E00-493F-A83D28F2D05B}"/>
                </a:ext>
              </a:extLst>
            </p:cNvPr>
            <p:cNvSpPr txBox="1"/>
            <p:nvPr/>
          </p:nvSpPr>
          <p:spPr>
            <a:xfrm rot="5400000">
              <a:off x="7599788" y="3086789"/>
              <a:ext cx="2908161" cy="297210"/>
            </a:xfrm>
            <a:prstGeom prst="rect">
              <a:avLst/>
            </a:prstGeom>
            <a:solidFill>
              <a:schemeClr val="accent4"/>
            </a:solidFill>
            <a:ln>
              <a:noFill/>
            </a:ln>
          </p:spPr>
          <p:txBody>
            <a:bodyPr spcFirstLastPara="1" wrap="square" lIns="91425" tIns="45700" rIns="91425" bIns="45700" anchor="t" anchorCtr="0">
              <a:spAutoFit/>
            </a:bodyPr>
            <a:lstStyle/>
            <a:p>
              <a:pPr algn="ctr" defTabSz="914378">
                <a:buClr>
                  <a:srgbClr val="000000"/>
                </a:buClr>
              </a:pPr>
              <a:r>
                <a:rPr lang="en-US" kern="0" dirty="0">
                  <a:solidFill>
                    <a:srgbClr val="191919"/>
                  </a:solidFill>
                  <a:latin typeface="Calibri"/>
                  <a:ea typeface="Calibri"/>
                  <a:cs typeface="Calibri"/>
                  <a:sym typeface="Calibri"/>
                </a:rPr>
                <a:t>Python Interface/interpreter</a:t>
              </a:r>
              <a:endParaRPr sz="1600" kern="0" dirty="0">
                <a:solidFill>
                  <a:srgbClr val="000000"/>
                </a:solidFill>
                <a:latin typeface="Arial"/>
                <a:cs typeface="Arial"/>
                <a:sym typeface="Arial"/>
              </a:endParaRPr>
            </a:p>
          </p:txBody>
        </p:sp>
      </p:grpSp>
      <p:sp>
        <p:nvSpPr>
          <p:cNvPr id="4" name="TextBox 3">
            <a:extLst>
              <a:ext uri="{FF2B5EF4-FFF2-40B4-BE49-F238E27FC236}">
                <a16:creationId xmlns:a16="http://schemas.microsoft.com/office/drawing/2014/main" id="{5A68FE9C-E447-E75A-636B-B99AE0336F4B}"/>
              </a:ext>
            </a:extLst>
          </p:cNvPr>
          <p:cNvSpPr txBox="1"/>
          <p:nvPr/>
        </p:nvSpPr>
        <p:spPr>
          <a:xfrm>
            <a:off x="609600" y="6581001"/>
            <a:ext cx="2743200" cy="276999"/>
          </a:xfrm>
          <a:prstGeom prst="rect">
            <a:avLst/>
          </a:prstGeom>
          <a:solidFill>
            <a:srgbClr val="FFFF00"/>
          </a:solidFill>
        </p:spPr>
        <p:txBody>
          <a:bodyPr wrap="square" rtlCol="0">
            <a:spAutoFit/>
          </a:bodyPr>
          <a:lstStyle/>
          <a:p>
            <a:r>
              <a:rPr lang="en-US" sz="1200" dirty="0"/>
              <a:t>Thanks to: Prof. Vidya </a:t>
            </a:r>
            <a:r>
              <a:rPr lang="en-US" sz="1200" dirty="0" err="1"/>
              <a:t>Chhabria</a:t>
            </a:r>
            <a:r>
              <a:rPr lang="en-US" sz="1200" dirty="0"/>
              <a:t>, ASU</a:t>
            </a:r>
          </a:p>
        </p:txBody>
      </p:sp>
    </p:spTree>
    <p:extLst>
      <p:ext uri="{BB962C8B-B14F-4D97-AF65-F5344CB8AC3E}">
        <p14:creationId xmlns:p14="http://schemas.microsoft.com/office/powerpoint/2010/main" val="55325064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EFBE9B-03B2-450B-2029-6772566D495F}"/>
              </a:ext>
            </a:extLst>
          </p:cNvPr>
          <p:cNvSpPr>
            <a:spLocks noGrp="1"/>
          </p:cNvSpPr>
          <p:nvPr>
            <p:ph idx="1"/>
          </p:nvPr>
        </p:nvSpPr>
        <p:spPr>
          <a:xfrm>
            <a:off x="0" y="2108356"/>
            <a:ext cx="9013824" cy="4267201"/>
          </a:xfrm>
        </p:spPr>
        <p:txBody>
          <a:bodyPr/>
          <a:lstStyle/>
          <a:p>
            <a:pPr>
              <a:spcBef>
                <a:spcPts val="0"/>
              </a:spcBef>
            </a:pPr>
            <a:r>
              <a:rPr lang="en-US" sz="2400" dirty="0"/>
              <a:t>ML-friendly data </a:t>
            </a:r>
          </a:p>
          <a:p>
            <a:pPr marL="0" indent="0">
              <a:spcBef>
                <a:spcPts val="0"/>
              </a:spcBef>
              <a:buNone/>
            </a:pPr>
            <a:r>
              <a:rPr lang="en-US" sz="2400" dirty="0"/>
              <a:t>   representation format</a:t>
            </a:r>
          </a:p>
          <a:p>
            <a:pPr>
              <a:spcBef>
                <a:spcPts val="1800"/>
              </a:spcBef>
            </a:pPr>
            <a:endParaRPr lang="en-US" sz="2400" dirty="0"/>
          </a:p>
          <a:p>
            <a:pPr>
              <a:spcBef>
                <a:spcPts val="1800"/>
              </a:spcBef>
            </a:pPr>
            <a:endParaRPr lang="en-US" sz="2400" dirty="0"/>
          </a:p>
          <a:p>
            <a:pPr>
              <a:spcBef>
                <a:spcPts val="1800"/>
              </a:spcBef>
            </a:pPr>
            <a:endParaRPr lang="en-US" sz="2400" dirty="0"/>
          </a:p>
          <a:p>
            <a:pPr>
              <a:spcBef>
                <a:spcPts val="1800"/>
              </a:spcBef>
            </a:pPr>
            <a:r>
              <a:rPr lang="en-US" sz="2400" dirty="0"/>
              <a:t>Intermediate representation of EDA data as labeled property graphs (LPG) represented as deep graph library (DGL) object or graph tool which integrates easily with </a:t>
            </a:r>
            <a:r>
              <a:rPr lang="en-US" sz="2400" dirty="0" err="1"/>
              <a:t>PyTorch</a:t>
            </a:r>
            <a:endParaRPr lang="en-US" sz="2400" dirty="0"/>
          </a:p>
          <a:p>
            <a:pPr>
              <a:spcBef>
                <a:spcPts val="1800"/>
              </a:spcBef>
            </a:pPr>
            <a:r>
              <a:rPr lang="en-US" sz="2400" dirty="0"/>
              <a:t>Each node has associated relational tables that store node features, e.g., pin slack, transition, etc. </a:t>
            </a:r>
          </a:p>
        </p:txBody>
      </p:sp>
      <p:sp>
        <p:nvSpPr>
          <p:cNvPr id="2" name="Title 1">
            <a:extLst>
              <a:ext uri="{FF2B5EF4-FFF2-40B4-BE49-F238E27FC236}">
                <a16:creationId xmlns:a16="http://schemas.microsoft.com/office/drawing/2014/main" id="{0C2B59E9-F944-3DD3-59C1-CEC85908CBF7}"/>
              </a:ext>
            </a:extLst>
          </p:cNvPr>
          <p:cNvSpPr>
            <a:spLocks noGrp="1"/>
          </p:cNvSpPr>
          <p:nvPr>
            <p:ph type="title"/>
          </p:nvPr>
        </p:nvSpPr>
        <p:spPr>
          <a:xfrm>
            <a:off x="53975" y="144463"/>
            <a:ext cx="9013825" cy="595312"/>
          </a:xfrm>
        </p:spPr>
        <p:txBody>
          <a:bodyPr/>
          <a:lstStyle/>
          <a:p>
            <a:r>
              <a:rPr lang="en-US" sz="3000" dirty="0"/>
              <a:t>ML for EDA Playground: </a:t>
            </a:r>
            <a:r>
              <a:rPr lang="en-US" sz="3000" dirty="0" err="1">
                <a:solidFill>
                  <a:srgbClr val="00B050"/>
                </a:solidFill>
              </a:rPr>
              <a:t>CircuitOps</a:t>
            </a:r>
            <a:r>
              <a:rPr lang="en-US" sz="3000" dirty="0"/>
              <a:t> Data Format</a:t>
            </a:r>
          </a:p>
        </p:txBody>
      </p:sp>
      <p:pic>
        <p:nvPicPr>
          <p:cNvPr id="5" name="Picture 4">
            <a:extLst>
              <a:ext uri="{FF2B5EF4-FFF2-40B4-BE49-F238E27FC236}">
                <a16:creationId xmlns:a16="http://schemas.microsoft.com/office/drawing/2014/main" id="{9713DE5E-5195-9A97-067F-274F1882ED74}"/>
              </a:ext>
            </a:extLst>
          </p:cNvPr>
          <p:cNvPicPr>
            <a:picLocks noChangeAspect="1"/>
          </p:cNvPicPr>
          <p:nvPr/>
        </p:nvPicPr>
        <p:blipFill>
          <a:blip r:embed="rId3"/>
          <a:stretch>
            <a:fillRect/>
          </a:stretch>
        </p:blipFill>
        <p:spPr>
          <a:xfrm>
            <a:off x="3540296" y="779376"/>
            <a:ext cx="5539152" cy="3863000"/>
          </a:xfrm>
          <a:prstGeom prst="rect">
            <a:avLst/>
          </a:prstGeom>
        </p:spPr>
      </p:pic>
      <p:sp>
        <p:nvSpPr>
          <p:cNvPr id="4" name="TextBox 3">
            <a:extLst>
              <a:ext uri="{FF2B5EF4-FFF2-40B4-BE49-F238E27FC236}">
                <a16:creationId xmlns:a16="http://schemas.microsoft.com/office/drawing/2014/main" id="{FB3F0867-9DD6-4CED-4805-AF0467239C8D}"/>
              </a:ext>
            </a:extLst>
          </p:cNvPr>
          <p:cNvSpPr txBox="1"/>
          <p:nvPr/>
        </p:nvSpPr>
        <p:spPr>
          <a:xfrm>
            <a:off x="609600" y="6581001"/>
            <a:ext cx="2743200" cy="276999"/>
          </a:xfrm>
          <a:prstGeom prst="rect">
            <a:avLst/>
          </a:prstGeom>
          <a:solidFill>
            <a:srgbClr val="FFFF00"/>
          </a:solidFill>
        </p:spPr>
        <p:txBody>
          <a:bodyPr wrap="square" rtlCol="0">
            <a:spAutoFit/>
          </a:bodyPr>
          <a:lstStyle/>
          <a:p>
            <a:r>
              <a:rPr lang="en-US" sz="1200" dirty="0"/>
              <a:t>Thanks to: Prof. Vidya </a:t>
            </a:r>
            <a:r>
              <a:rPr lang="en-US" sz="1200" dirty="0" err="1"/>
              <a:t>Chhabria</a:t>
            </a:r>
            <a:r>
              <a:rPr lang="en-US" sz="1200" dirty="0"/>
              <a:t>, ASU</a:t>
            </a:r>
          </a:p>
        </p:txBody>
      </p:sp>
    </p:spTree>
    <p:extLst>
      <p:ext uri="{BB962C8B-B14F-4D97-AF65-F5344CB8AC3E}">
        <p14:creationId xmlns:p14="http://schemas.microsoft.com/office/powerpoint/2010/main" val="156990810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F10A155A-F421-1FFF-AF3B-72D8DF28A441}"/>
              </a:ext>
            </a:extLst>
          </p:cNvPr>
          <p:cNvSpPr>
            <a:spLocks noGrp="1"/>
          </p:cNvSpPr>
          <p:nvPr>
            <p:ph idx="1"/>
          </p:nvPr>
        </p:nvSpPr>
        <p:spPr>
          <a:xfrm>
            <a:off x="0" y="762000"/>
            <a:ext cx="7362072" cy="5280025"/>
          </a:xfrm>
        </p:spPr>
        <p:txBody>
          <a:bodyPr>
            <a:normAutofit/>
          </a:bodyPr>
          <a:lstStyle/>
          <a:p>
            <a:pPr marL="0" indent="0" defTabSz="685783">
              <a:lnSpc>
                <a:spcPct val="90000"/>
              </a:lnSpc>
              <a:spcBef>
                <a:spcPts val="750"/>
              </a:spcBef>
              <a:buClrTx/>
              <a:buSzTx/>
              <a:buNone/>
              <a:defRPr/>
            </a:pPr>
            <a:r>
              <a:rPr lang="en-US" sz="2000" b="1" kern="1200" dirty="0">
                <a:solidFill>
                  <a:prstClr val="black"/>
                </a:solidFill>
              </a:rPr>
              <a:t>1) </a:t>
            </a:r>
            <a:r>
              <a:rPr lang="en-US" sz="1800" b="1" i="1" kern="1200" dirty="0" err="1">
                <a:solidFill>
                  <a:prstClr val="black"/>
                </a:solidFill>
                <a:latin typeface="Consolas" panose="020B0609020204030204" pitchFamily="49" charset="0"/>
                <a:cs typeface="+mn-cs"/>
              </a:rPr>
              <a:t>all_slacks</a:t>
            </a:r>
            <a:r>
              <a:rPr lang="en-US" sz="1800" b="1" i="1" kern="1200" dirty="0">
                <a:solidFill>
                  <a:prstClr val="black"/>
                </a:solidFill>
                <a:latin typeface="Consolas" panose="020B0609020204030204" pitchFamily="49" charset="0"/>
                <a:cs typeface="+mn-cs"/>
              </a:rPr>
              <a:t> = </a:t>
            </a:r>
            <a:r>
              <a:rPr lang="en-US" sz="1800" b="1" i="1" kern="1200" dirty="0" err="1">
                <a:solidFill>
                  <a:prstClr val="black"/>
                </a:solidFill>
                <a:latin typeface="Consolas" panose="020B0609020204030204" pitchFamily="49" charset="0"/>
                <a:cs typeface="+mn-cs"/>
              </a:rPr>
              <a:t>ord.get_property</a:t>
            </a:r>
            <a:r>
              <a:rPr lang="en-US" sz="1800" b="1" i="1" kern="1200" dirty="0">
                <a:solidFill>
                  <a:prstClr val="black"/>
                </a:solidFill>
                <a:latin typeface="Consolas" panose="020B0609020204030204" pitchFamily="49" charset="0"/>
                <a:cs typeface="+mn-cs"/>
              </a:rPr>
              <a:t>(</a:t>
            </a:r>
            <a:r>
              <a:rPr lang="en-US" sz="1800" b="1" i="1" kern="1200" dirty="0" err="1">
                <a:solidFill>
                  <a:prstClr val="black"/>
                </a:solidFill>
                <a:latin typeface="Consolas" panose="020B0609020204030204" pitchFamily="49" charset="0"/>
                <a:cs typeface="+mn-cs"/>
              </a:rPr>
              <a:t>list_pins</a:t>
            </a:r>
            <a:r>
              <a:rPr lang="en-US" sz="1800" b="1" i="1" kern="1200" dirty="0">
                <a:solidFill>
                  <a:prstClr val="black"/>
                </a:solidFill>
                <a:latin typeface="Consolas" panose="020B0609020204030204" pitchFamily="49" charset="0"/>
                <a:cs typeface="+mn-cs"/>
              </a:rPr>
              <a:t>, “</a:t>
            </a:r>
            <a:r>
              <a:rPr lang="en-US" sz="1800" b="1" i="1" kern="1200" dirty="0" err="1">
                <a:solidFill>
                  <a:prstClr val="black"/>
                </a:solidFill>
                <a:latin typeface="Consolas" panose="020B0609020204030204" pitchFamily="49" charset="0"/>
                <a:cs typeface="+mn-cs"/>
              </a:rPr>
              <a:t>rise_slack</a:t>
            </a:r>
            <a:r>
              <a:rPr lang="en-US" sz="1800" b="1" i="1" kern="1200" dirty="0">
                <a:solidFill>
                  <a:prstClr val="black"/>
                </a:solidFill>
                <a:latin typeface="Consolas" panose="020B0609020204030204" pitchFamily="49" charset="0"/>
                <a:cs typeface="+mn-cs"/>
              </a:rPr>
              <a:t>”)</a:t>
            </a:r>
          </a:p>
          <a:p>
            <a:pPr marL="0" indent="0" defTabSz="685783">
              <a:lnSpc>
                <a:spcPct val="90000"/>
              </a:lnSpc>
              <a:spcBef>
                <a:spcPts val="750"/>
              </a:spcBef>
              <a:buClrTx/>
              <a:buSzTx/>
              <a:buNone/>
              <a:defRPr/>
            </a:pPr>
            <a:r>
              <a:rPr lang="en-US" sz="1800" kern="1200" dirty="0">
                <a:solidFill>
                  <a:prstClr val="black"/>
                </a:solidFill>
              </a:rPr>
              <a:t>      </a:t>
            </a:r>
            <a:r>
              <a:rPr lang="en-US" sz="1800" kern="1200" dirty="0">
                <a:solidFill>
                  <a:prstClr val="black"/>
                </a:solidFill>
                <a:latin typeface="Times New Roman" panose="02020603050405020304" pitchFamily="18" charset="0"/>
                <a:cs typeface="Times New Roman" panose="02020603050405020304" pitchFamily="18" charset="0"/>
              </a:rPr>
              <a:t>where</a:t>
            </a:r>
            <a:r>
              <a:rPr lang="en-US" sz="1800" kern="1200" dirty="0">
                <a:solidFill>
                  <a:prstClr val="black"/>
                </a:solidFill>
                <a:latin typeface="Consolas" panose="020B0609020204030204" pitchFamily="49" charset="0"/>
                <a:cs typeface="+mn-cs"/>
              </a:rPr>
              <a:t> </a:t>
            </a:r>
            <a:r>
              <a:rPr lang="en-US" sz="1800" b="1" i="1" kern="1200" dirty="0" err="1">
                <a:solidFill>
                  <a:prstClr val="black"/>
                </a:solidFill>
                <a:latin typeface="Consolas" panose="020B0609020204030204" pitchFamily="49" charset="0"/>
                <a:cs typeface="+mn-cs"/>
              </a:rPr>
              <a:t>all_slacks</a:t>
            </a:r>
            <a:r>
              <a:rPr lang="en-US" sz="1800" b="1" i="1" kern="1200" dirty="0">
                <a:solidFill>
                  <a:prstClr val="black"/>
                </a:solidFill>
                <a:latin typeface="Consolas" panose="020B0609020204030204" pitchFamily="49" charset="0"/>
                <a:cs typeface="+mn-cs"/>
              </a:rPr>
              <a:t> </a:t>
            </a:r>
            <a:r>
              <a:rPr lang="en-US" sz="1800" kern="1200" dirty="0">
                <a:solidFill>
                  <a:prstClr val="black"/>
                </a:solidFill>
                <a:latin typeface="Times New Roman" panose="02020603050405020304" pitchFamily="18" charset="0"/>
                <a:cs typeface="Times New Roman" panose="02020603050405020304" pitchFamily="18" charset="0"/>
              </a:rPr>
              <a:t>is a </a:t>
            </a:r>
            <a:r>
              <a:rPr lang="en-US" sz="1800" kern="1200" dirty="0" err="1">
                <a:solidFill>
                  <a:prstClr val="black"/>
                </a:solidFill>
                <a:latin typeface="Times New Roman" panose="02020603050405020304" pitchFamily="18" charset="0"/>
                <a:cs typeface="Times New Roman" panose="02020603050405020304" pitchFamily="18" charset="0"/>
              </a:rPr>
              <a:t>numpy</a:t>
            </a:r>
            <a:r>
              <a:rPr lang="en-US" sz="1800" kern="1200" dirty="0">
                <a:solidFill>
                  <a:prstClr val="black"/>
                </a:solidFill>
                <a:latin typeface="Times New Roman" panose="02020603050405020304" pitchFamily="18" charset="0"/>
                <a:cs typeface="Times New Roman" panose="02020603050405020304" pitchFamily="18" charset="0"/>
              </a:rPr>
              <a:t> array.</a:t>
            </a:r>
          </a:p>
          <a:p>
            <a:pPr marL="0" indent="0" defTabSz="685783">
              <a:lnSpc>
                <a:spcPct val="90000"/>
              </a:lnSpc>
              <a:spcBef>
                <a:spcPts val="750"/>
              </a:spcBef>
              <a:buClrTx/>
              <a:buSzTx/>
              <a:buNone/>
              <a:defRPr/>
            </a:pPr>
            <a:r>
              <a:rPr lang="en-US" sz="2000" b="1" dirty="0">
                <a:solidFill>
                  <a:prstClr val="black"/>
                </a:solidFill>
              </a:rPr>
              <a:t>2) </a:t>
            </a:r>
            <a:r>
              <a:rPr lang="en-US" sz="1800" b="1" i="1" kern="1200" dirty="0" err="1">
                <a:solidFill>
                  <a:prstClr val="black"/>
                </a:solidFill>
                <a:latin typeface="Consolas" panose="020B0609020204030204" pitchFamily="49" charset="0"/>
                <a:cs typeface="+mn-cs"/>
              </a:rPr>
              <a:t>graph_design</a:t>
            </a:r>
            <a:r>
              <a:rPr lang="en-US" sz="1800" b="1" i="1" kern="1200" dirty="0">
                <a:solidFill>
                  <a:prstClr val="black"/>
                </a:solidFill>
                <a:latin typeface="Consolas" panose="020B0609020204030204" pitchFamily="49" charset="0"/>
                <a:cs typeface="+mn-cs"/>
              </a:rPr>
              <a:t> = </a:t>
            </a:r>
            <a:r>
              <a:rPr lang="en-US" sz="1800" b="1" i="1" kern="1200" dirty="0" err="1">
                <a:solidFill>
                  <a:prstClr val="black"/>
                </a:solidFill>
                <a:latin typeface="Consolas" panose="020B0609020204030204" pitchFamily="49" charset="0"/>
                <a:cs typeface="+mn-cs"/>
              </a:rPr>
              <a:t>ord.get_netlist</a:t>
            </a:r>
            <a:r>
              <a:rPr lang="en-US" sz="1800" b="1" i="1" kern="1200" dirty="0">
                <a:solidFill>
                  <a:prstClr val="black"/>
                </a:solidFill>
                <a:latin typeface="Consolas" panose="020B0609020204030204" pitchFamily="49" charset="0"/>
                <a:cs typeface="+mn-cs"/>
              </a:rPr>
              <a:t>(</a:t>
            </a:r>
            <a:r>
              <a:rPr lang="en-US" sz="1800" b="1" i="1" kern="1200" dirty="0" err="1">
                <a:solidFill>
                  <a:prstClr val="black"/>
                </a:solidFill>
                <a:latin typeface="Consolas" panose="020B0609020204030204" pitchFamily="49" charset="0"/>
                <a:cs typeface="+mn-cs"/>
              </a:rPr>
              <a:t>list_insts</a:t>
            </a:r>
            <a:r>
              <a:rPr lang="en-US" sz="1800" b="1" i="1" kern="1200" dirty="0">
                <a:solidFill>
                  <a:prstClr val="black"/>
                </a:solidFill>
                <a:latin typeface="Consolas" panose="020B0609020204030204" pitchFamily="49" charset="0"/>
                <a:cs typeface="+mn-cs"/>
              </a:rPr>
              <a:t>, properties)</a:t>
            </a:r>
          </a:p>
          <a:p>
            <a:pPr marL="175018" indent="0" defTabSz="685783">
              <a:lnSpc>
                <a:spcPct val="90000"/>
              </a:lnSpc>
              <a:spcBef>
                <a:spcPts val="750"/>
              </a:spcBef>
              <a:buClrTx/>
              <a:buSzTx/>
              <a:buNone/>
              <a:defRPr/>
            </a:pPr>
            <a:r>
              <a:rPr lang="en-US" sz="1800" dirty="0">
                <a:solidFill>
                  <a:prstClr val="black"/>
                </a:solidFill>
                <a:latin typeface="Times New Roman" panose="02020603050405020304" pitchFamily="18" charset="0"/>
                <a:cs typeface="Times New Roman" panose="02020603050405020304" pitchFamily="18" charset="0"/>
              </a:rPr>
              <a:t>where </a:t>
            </a:r>
            <a:r>
              <a:rPr lang="en-US" sz="1800" b="1" i="1" dirty="0" err="1">
                <a:solidFill>
                  <a:prstClr val="black"/>
                </a:solidFill>
                <a:latin typeface="Consolas" panose="020B0609020204030204" pitchFamily="49" charset="0"/>
              </a:rPr>
              <a:t>graph_design</a:t>
            </a:r>
            <a:r>
              <a:rPr lang="en-US" sz="1800" b="1" i="1" dirty="0">
                <a:solidFill>
                  <a:prstClr val="black"/>
                </a:solidFill>
                <a:latin typeface="Consolas" panose="020B0609020204030204" pitchFamily="49" charset="0"/>
              </a:rPr>
              <a:t> </a:t>
            </a:r>
            <a:r>
              <a:rPr lang="en-US" sz="1800" dirty="0">
                <a:solidFill>
                  <a:prstClr val="black"/>
                </a:solidFill>
                <a:latin typeface="Times New Roman" panose="02020603050405020304" pitchFamily="18" charset="0"/>
                <a:cs typeface="Times New Roman" panose="02020603050405020304" pitchFamily="18" charset="0"/>
              </a:rPr>
              <a:t>is a DGL graph object where all nodes are instances in</a:t>
            </a:r>
            <a:r>
              <a:rPr lang="en-US" sz="1800" dirty="0">
                <a:solidFill>
                  <a:prstClr val="black"/>
                </a:solidFill>
              </a:rPr>
              <a:t> </a:t>
            </a:r>
            <a:r>
              <a:rPr lang="en-US" sz="1800" b="1" i="1" dirty="0" err="1">
                <a:solidFill>
                  <a:prstClr val="black"/>
                </a:solidFill>
                <a:latin typeface="Consolas" panose="020B0609020204030204" pitchFamily="49" charset="0"/>
              </a:rPr>
              <a:t>list_insts</a:t>
            </a:r>
            <a:r>
              <a:rPr lang="en-US" sz="1800" b="1" dirty="0">
                <a:solidFill>
                  <a:prstClr val="black"/>
                </a:solidFill>
              </a:rPr>
              <a:t> </a:t>
            </a:r>
            <a:r>
              <a:rPr lang="en-US" sz="1800" dirty="0">
                <a:solidFill>
                  <a:prstClr val="black"/>
                </a:solidFill>
                <a:latin typeface="Times New Roman" panose="02020603050405020304" pitchFamily="18" charset="0"/>
                <a:cs typeface="Times New Roman" panose="02020603050405020304" pitchFamily="18" charset="0"/>
              </a:rPr>
              <a:t>annotated with </a:t>
            </a:r>
            <a:r>
              <a:rPr lang="en-US" sz="1800" b="1" i="1" dirty="0">
                <a:solidFill>
                  <a:prstClr val="black"/>
                </a:solidFill>
                <a:latin typeface="Consolas" panose="020B0609020204030204" pitchFamily="49" charset="0"/>
              </a:rPr>
              <a:t>properties</a:t>
            </a:r>
            <a:r>
              <a:rPr lang="en-US" sz="1800" dirty="0">
                <a:solidFill>
                  <a:prstClr val="black"/>
                </a:solidFill>
              </a:rPr>
              <a:t> </a:t>
            </a:r>
            <a:r>
              <a:rPr lang="en-US" sz="1800" dirty="0">
                <a:solidFill>
                  <a:prstClr val="black"/>
                </a:solidFill>
                <a:latin typeface="Times New Roman" panose="02020603050405020304" pitchFamily="18" charset="0"/>
                <a:cs typeface="Times New Roman" panose="02020603050405020304" pitchFamily="18" charset="0"/>
              </a:rPr>
              <a:t>as node/edge features.</a:t>
            </a:r>
          </a:p>
          <a:p>
            <a:pPr marL="0" indent="0" defTabSz="685783">
              <a:lnSpc>
                <a:spcPct val="90000"/>
              </a:lnSpc>
              <a:spcBef>
                <a:spcPts val="750"/>
              </a:spcBef>
              <a:buClrTx/>
              <a:buSzTx/>
              <a:buNone/>
              <a:defRPr/>
            </a:pPr>
            <a:r>
              <a:rPr lang="en-US" sz="2000" b="1" dirty="0">
                <a:solidFill>
                  <a:prstClr val="black"/>
                </a:solidFill>
              </a:rPr>
              <a:t>3) </a:t>
            </a:r>
            <a:r>
              <a:rPr lang="en-US" sz="1800" b="1" i="1" dirty="0" err="1">
                <a:solidFill>
                  <a:prstClr val="black"/>
                </a:solidFill>
                <a:latin typeface="Consolas" panose="020B0609020204030204" pitchFamily="49" charset="0"/>
              </a:rPr>
              <a:t>cong_map</a:t>
            </a:r>
            <a:r>
              <a:rPr lang="en-US" sz="1800" b="1" i="1" dirty="0">
                <a:solidFill>
                  <a:prstClr val="black"/>
                </a:solidFill>
                <a:latin typeface="Consolas" panose="020B0609020204030204" pitchFamily="49" charset="0"/>
              </a:rPr>
              <a:t> = </a:t>
            </a:r>
            <a:r>
              <a:rPr lang="en-US" sz="1800" b="1" i="1" dirty="0" err="1">
                <a:solidFill>
                  <a:prstClr val="black"/>
                </a:solidFill>
                <a:latin typeface="Consolas" panose="020B0609020204030204" pitchFamily="49" charset="0"/>
              </a:rPr>
              <a:t>ord.get_map</a:t>
            </a:r>
            <a:r>
              <a:rPr lang="en-US" sz="1800" b="1" i="1" dirty="0">
                <a:solidFill>
                  <a:prstClr val="black"/>
                </a:solidFill>
                <a:latin typeface="Consolas" panose="020B0609020204030204" pitchFamily="49" charset="0"/>
              </a:rPr>
              <a:t>(map=congestion, resolution=1um)</a:t>
            </a:r>
          </a:p>
          <a:p>
            <a:pPr marL="175018" indent="0" defTabSz="685783">
              <a:lnSpc>
                <a:spcPct val="90000"/>
              </a:lnSpc>
              <a:spcBef>
                <a:spcPts val="750"/>
              </a:spcBef>
              <a:buClrTx/>
              <a:buSzTx/>
              <a:buNone/>
              <a:defRPr/>
            </a:pPr>
            <a:r>
              <a:rPr lang="en-US" sz="1800" kern="1200" dirty="0">
                <a:solidFill>
                  <a:prstClr val="black"/>
                </a:solidFill>
                <a:latin typeface="Times New Roman" panose="02020603050405020304" pitchFamily="18" charset="0"/>
                <a:cs typeface="Times New Roman" panose="02020603050405020304" pitchFamily="18" charset="0"/>
              </a:rPr>
              <a:t>where</a:t>
            </a:r>
            <a:r>
              <a:rPr lang="en-US" sz="1800" kern="1200" dirty="0">
                <a:solidFill>
                  <a:prstClr val="black"/>
                </a:solidFill>
                <a:cs typeface="+mn-cs"/>
              </a:rPr>
              <a:t> </a:t>
            </a:r>
            <a:r>
              <a:rPr lang="en-US" sz="1800" b="1" i="1" kern="1200" dirty="0" err="1">
                <a:solidFill>
                  <a:prstClr val="black"/>
                </a:solidFill>
                <a:latin typeface="Consolas" panose="020B0609020204030204" pitchFamily="49" charset="0"/>
              </a:rPr>
              <a:t>cong_map</a:t>
            </a:r>
            <a:r>
              <a:rPr lang="en-US" sz="1800" b="1" i="1" kern="1200" dirty="0">
                <a:solidFill>
                  <a:prstClr val="black"/>
                </a:solidFill>
                <a:latin typeface="Consolas" panose="020B0609020204030204" pitchFamily="49" charset="0"/>
              </a:rPr>
              <a:t> </a:t>
            </a:r>
            <a:r>
              <a:rPr lang="en-US" sz="1800" kern="1200" dirty="0">
                <a:solidFill>
                  <a:prstClr val="black"/>
                </a:solidFill>
                <a:latin typeface="Times New Roman" panose="02020603050405020304" pitchFamily="18" charset="0"/>
                <a:cs typeface="Times New Roman" panose="02020603050405020304" pitchFamily="18" charset="0"/>
              </a:rPr>
              <a:t>is a 2D </a:t>
            </a:r>
            <a:r>
              <a:rPr lang="en-US" sz="1800" kern="1200" dirty="0" err="1">
                <a:solidFill>
                  <a:prstClr val="black"/>
                </a:solidFill>
                <a:latin typeface="Times New Roman" panose="02020603050405020304" pitchFamily="18" charset="0"/>
                <a:cs typeface="Times New Roman" panose="02020603050405020304" pitchFamily="18" charset="0"/>
              </a:rPr>
              <a:t>numpy</a:t>
            </a:r>
            <a:r>
              <a:rPr lang="en-US" sz="1800" kern="1200" dirty="0">
                <a:solidFill>
                  <a:prstClr val="black"/>
                </a:solidFill>
                <a:latin typeface="Times New Roman" panose="02020603050405020304" pitchFamily="18" charset="0"/>
                <a:cs typeface="Times New Roman" panose="02020603050405020304" pitchFamily="18" charset="0"/>
              </a:rPr>
              <a:t> array representing a heat map.</a:t>
            </a:r>
          </a:p>
        </p:txBody>
      </p:sp>
      <p:sp>
        <p:nvSpPr>
          <p:cNvPr id="2" name="Title 1">
            <a:extLst>
              <a:ext uri="{FF2B5EF4-FFF2-40B4-BE49-F238E27FC236}">
                <a16:creationId xmlns:a16="http://schemas.microsoft.com/office/drawing/2014/main" id="{53FD77D8-8B11-41D6-C494-2EF5839F757C}"/>
              </a:ext>
            </a:extLst>
          </p:cNvPr>
          <p:cNvSpPr>
            <a:spLocks noGrp="1"/>
          </p:cNvSpPr>
          <p:nvPr>
            <p:ph type="title"/>
          </p:nvPr>
        </p:nvSpPr>
        <p:spPr/>
        <p:txBody>
          <a:bodyPr/>
          <a:lstStyle/>
          <a:p>
            <a:r>
              <a:rPr lang="en-US" dirty="0"/>
              <a:t>ML for EDA Playground: ML-centric APIs</a:t>
            </a:r>
          </a:p>
        </p:txBody>
      </p:sp>
      <p:sp>
        <p:nvSpPr>
          <p:cNvPr id="13" name="TextBox 12">
            <a:extLst>
              <a:ext uri="{FF2B5EF4-FFF2-40B4-BE49-F238E27FC236}">
                <a16:creationId xmlns:a16="http://schemas.microsoft.com/office/drawing/2014/main" id="{65135C1C-B3D6-DDD8-8B95-EB4FD2199F36}"/>
              </a:ext>
            </a:extLst>
          </p:cNvPr>
          <p:cNvSpPr txBox="1"/>
          <p:nvPr/>
        </p:nvSpPr>
        <p:spPr>
          <a:xfrm>
            <a:off x="7162800" y="2209800"/>
            <a:ext cx="1981200" cy="830997"/>
          </a:xfrm>
          <a:prstGeom prst="rect">
            <a:avLst/>
          </a:prstGeom>
          <a:noFill/>
          <a:ln>
            <a:solidFill>
              <a:schemeClr val="tx1"/>
            </a:solidFill>
          </a:ln>
        </p:spPr>
        <p:txBody>
          <a:bodyPr wrap="square" rtlCol="0">
            <a:spAutoFit/>
          </a:bodyPr>
          <a:lstStyle/>
          <a:p>
            <a:pPr defTabSz="914378">
              <a:buClr>
                <a:srgbClr val="000000"/>
              </a:buClr>
            </a:pPr>
            <a:r>
              <a:rPr lang="en-US" sz="1600" b="1" kern="0" dirty="0">
                <a:solidFill>
                  <a:srgbClr val="1B00C0"/>
                </a:solidFill>
                <a:latin typeface="Arial"/>
                <a:cs typeface="Arial"/>
                <a:sym typeface="Arial"/>
              </a:rPr>
              <a:t>Examples of image-based ML data extraction</a:t>
            </a:r>
          </a:p>
        </p:txBody>
      </p:sp>
      <p:pic>
        <p:nvPicPr>
          <p:cNvPr id="14" name="Picture 13">
            <a:extLst>
              <a:ext uri="{FF2B5EF4-FFF2-40B4-BE49-F238E27FC236}">
                <a16:creationId xmlns:a16="http://schemas.microsoft.com/office/drawing/2014/main" id="{E4E4822E-E1CD-A036-86E8-5C6F5B59D1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924" t="16104" r="30398" b="27052"/>
          <a:stretch/>
        </p:blipFill>
        <p:spPr bwMode="auto">
          <a:xfrm>
            <a:off x="8106964" y="3148069"/>
            <a:ext cx="808436" cy="28717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982FC9A-07E2-136D-3087-8947816B3196}"/>
              </a:ext>
            </a:extLst>
          </p:cNvPr>
          <p:cNvSpPr txBox="1"/>
          <p:nvPr/>
        </p:nvSpPr>
        <p:spPr>
          <a:xfrm>
            <a:off x="6642363" y="3438540"/>
            <a:ext cx="1464601" cy="338554"/>
          </a:xfrm>
          <a:prstGeom prst="rect">
            <a:avLst/>
          </a:prstGeom>
          <a:noFill/>
        </p:spPr>
        <p:txBody>
          <a:bodyPr wrap="square" rtlCol="0">
            <a:spAutoFit/>
          </a:bodyPr>
          <a:lstStyle/>
          <a:p>
            <a:pPr algn="r" defTabSz="914378">
              <a:buClr>
                <a:srgbClr val="000000"/>
              </a:buClr>
            </a:pPr>
            <a:r>
              <a:rPr lang="en-US" sz="1600" b="1" kern="0" dirty="0">
                <a:solidFill>
                  <a:srgbClr val="000000"/>
                </a:solidFill>
                <a:latin typeface="Arial"/>
                <a:cs typeface="Arial"/>
                <a:sym typeface="Arial"/>
              </a:rPr>
              <a:t>Congestion</a:t>
            </a:r>
          </a:p>
        </p:txBody>
      </p:sp>
      <p:sp>
        <p:nvSpPr>
          <p:cNvPr id="16" name="TextBox 15">
            <a:extLst>
              <a:ext uri="{FF2B5EF4-FFF2-40B4-BE49-F238E27FC236}">
                <a16:creationId xmlns:a16="http://schemas.microsoft.com/office/drawing/2014/main" id="{624E1D51-F4A2-F26C-9866-5B0C3716852A}"/>
              </a:ext>
            </a:extLst>
          </p:cNvPr>
          <p:cNvSpPr txBox="1"/>
          <p:nvPr/>
        </p:nvSpPr>
        <p:spPr>
          <a:xfrm>
            <a:off x="6527108" y="4414241"/>
            <a:ext cx="1643400" cy="338554"/>
          </a:xfrm>
          <a:prstGeom prst="rect">
            <a:avLst/>
          </a:prstGeom>
          <a:noFill/>
        </p:spPr>
        <p:txBody>
          <a:bodyPr wrap="none" rtlCol="0">
            <a:spAutoFit/>
          </a:bodyPr>
          <a:lstStyle/>
          <a:p>
            <a:pPr algn="r" defTabSz="914378">
              <a:buClr>
                <a:srgbClr val="000000"/>
              </a:buClr>
            </a:pPr>
            <a:r>
              <a:rPr lang="en-US" sz="1600" b="1" kern="0" dirty="0">
                <a:solidFill>
                  <a:srgbClr val="000000"/>
                </a:solidFill>
                <a:latin typeface="Arial"/>
                <a:cs typeface="Arial"/>
                <a:sym typeface="Arial"/>
              </a:rPr>
              <a:t>DRC violations</a:t>
            </a:r>
          </a:p>
        </p:txBody>
      </p:sp>
      <p:sp>
        <p:nvSpPr>
          <p:cNvPr id="17" name="TextBox 16">
            <a:extLst>
              <a:ext uri="{FF2B5EF4-FFF2-40B4-BE49-F238E27FC236}">
                <a16:creationId xmlns:a16="http://schemas.microsoft.com/office/drawing/2014/main" id="{A9A93B66-8F13-5A9C-F796-F72284F77C37}"/>
              </a:ext>
            </a:extLst>
          </p:cNvPr>
          <p:cNvSpPr txBox="1"/>
          <p:nvPr/>
        </p:nvSpPr>
        <p:spPr>
          <a:xfrm>
            <a:off x="6642363" y="5389943"/>
            <a:ext cx="1464601" cy="338554"/>
          </a:xfrm>
          <a:prstGeom prst="rect">
            <a:avLst/>
          </a:prstGeom>
          <a:noFill/>
        </p:spPr>
        <p:txBody>
          <a:bodyPr wrap="square" rtlCol="0">
            <a:spAutoFit/>
          </a:bodyPr>
          <a:lstStyle/>
          <a:p>
            <a:pPr algn="r" defTabSz="914378">
              <a:buClr>
                <a:srgbClr val="000000"/>
              </a:buClr>
            </a:pPr>
            <a:r>
              <a:rPr lang="en-US" sz="1600" b="1" kern="0" dirty="0">
                <a:solidFill>
                  <a:srgbClr val="000000"/>
                </a:solidFill>
                <a:latin typeface="Arial"/>
                <a:cs typeface="Arial"/>
                <a:sym typeface="Arial"/>
              </a:rPr>
              <a:t>IR drop</a:t>
            </a:r>
          </a:p>
        </p:txBody>
      </p:sp>
      <p:grpSp>
        <p:nvGrpSpPr>
          <p:cNvPr id="18" name="Group 17">
            <a:extLst>
              <a:ext uri="{FF2B5EF4-FFF2-40B4-BE49-F238E27FC236}">
                <a16:creationId xmlns:a16="http://schemas.microsoft.com/office/drawing/2014/main" id="{BF69405F-2B7B-AC25-0160-27C64D14478E}"/>
              </a:ext>
            </a:extLst>
          </p:cNvPr>
          <p:cNvGrpSpPr>
            <a:grpSpLocks noChangeAspect="1"/>
          </p:cNvGrpSpPr>
          <p:nvPr/>
        </p:nvGrpSpPr>
        <p:grpSpPr>
          <a:xfrm>
            <a:off x="2587756" y="4012226"/>
            <a:ext cx="3826651" cy="2236174"/>
            <a:chOff x="2745732" y="2813050"/>
            <a:chExt cx="1997718" cy="1063625"/>
          </a:xfrm>
        </p:grpSpPr>
        <p:pic>
          <p:nvPicPr>
            <p:cNvPr id="19" name="Picture 18">
              <a:extLst>
                <a:ext uri="{FF2B5EF4-FFF2-40B4-BE49-F238E27FC236}">
                  <a16:creationId xmlns:a16="http://schemas.microsoft.com/office/drawing/2014/main" id="{D688072C-0B52-23A2-4F17-0EAB78E35E94}"/>
                </a:ext>
              </a:extLst>
            </p:cNvPr>
            <p:cNvPicPr>
              <a:picLocks noChangeAspect="1"/>
            </p:cNvPicPr>
            <p:nvPr/>
          </p:nvPicPr>
          <p:blipFill rotWithShape="1">
            <a:blip r:embed="rId4"/>
            <a:srcRect l="1" t="21138" r="50009" b="31714"/>
            <a:stretch/>
          </p:blipFill>
          <p:spPr>
            <a:xfrm>
              <a:off x="2745732" y="2813050"/>
              <a:ext cx="1997718" cy="1063625"/>
            </a:xfrm>
            <a:prstGeom prst="rect">
              <a:avLst/>
            </a:prstGeom>
          </p:spPr>
        </p:pic>
        <p:sp>
          <p:nvSpPr>
            <p:cNvPr id="20" name="Rectangle 19">
              <a:extLst>
                <a:ext uri="{FF2B5EF4-FFF2-40B4-BE49-F238E27FC236}">
                  <a16:creationId xmlns:a16="http://schemas.microsoft.com/office/drawing/2014/main" id="{C57E164E-0704-B5B8-103B-1B8A1E87CCAA}"/>
                </a:ext>
              </a:extLst>
            </p:cNvPr>
            <p:cNvSpPr/>
            <p:nvPr/>
          </p:nvSpPr>
          <p:spPr>
            <a:xfrm>
              <a:off x="4516438" y="2843213"/>
              <a:ext cx="200025" cy="10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b="1" kern="0">
                <a:solidFill>
                  <a:srgbClr val="1B00C0"/>
                </a:solidFill>
                <a:latin typeface="Arial"/>
                <a:sym typeface="Arial"/>
              </a:endParaRPr>
            </a:p>
          </p:txBody>
        </p:sp>
      </p:grpSp>
      <p:sp>
        <p:nvSpPr>
          <p:cNvPr id="21" name="TextBox 20">
            <a:extLst>
              <a:ext uri="{FF2B5EF4-FFF2-40B4-BE49-F238E27FC236}">
                <a16:creationId xmlns:a16="http://schemas.microsoft.com/office/drawing/2014/main" id="{919710AF-48A8-5008-AD87-73469057025C}"/>
              </a:ext>
            </a:extLst>
          </p:cNvPr>
          <p:cNvSpPr txBox="1"/>
          <p:nvPr/>
        </p:nvSpPr>
        <p:spPr>
          <a:xfrm>
            <a:off x="76200" y="4686157"/>
            <a:ext cx="2420781" cy="830997"/>
          </a:xfrm>
          <a:prstGeom prst="rect">
            <a:avLst/>
          </a:prstGeom>
          <a:noFill/>
          <a:ln>
            <a:solidFill>
              <a:schemeClr val="tx1"/>
            </a:solidFill>
          </a:ln>
        </p:spPr>
        <p:txBody>
          <a:bodyPr wrap="square" rtlCol="0">
            <a:spAutoFit/>
          </a:bodyPr>
          <a:lstStyle/>
          <a:p>
            <a:pPr defTabSz="914378">
              <a:buClr>
                <a:srgbClr val="000000"/>
              </a:buClr>
            </a:pPr>
            <a:r>
              <a:rPr lang="en-US" sz="1600" b="1" kern="0" dirty="0">
                <a:solidFill>
                  <a:srgbClr val="1B00C0"/>
                </a:solidFill>
                <a:latin typeface="Arial"/>
                <a:cs typeface="Arial"/>
                <a:sym typeface="Arial"/>
              </a:rPr>
              <a:t>Examples of graph-based data extraction:</a:t>
            </a:r>
          </a:p>
          <a:p>
            <a:pPr defTabSz="914378">
              <a:buClr>
                <a:srgbClr val="000000"/>
              </a:buClr>
            </a:pPr>
            <a:r>
              <a:rPr lang="en-US" sz="1600" b="1" kern="0" dirty="0">
                <a:solidFill>
                  <a:srgbClr val="1B00C0"/>
                </a:solidFill>
                <a:latin typeface="Arial"/>
                <a:cs typeface="Arial"/>
                <a:sym typeface="Arial"/>
              </a:rPr>
              <a:t>node, edge features</a:t>
            </a:r>
          </a:p>
        </p:txBody>
      </p:sp>
      <p:sp>
        <p:nvSpPr>
          <p:cNvPr id="3" name="TextBox 2">
            <a:extLst>
              <a:ext uri="{FF2B5EF4-FFF2-40B4-BE49-F238E27FC236}">
                <a16:creationId xmlns:a16="http://schemas.microsoft.com/office/drawing/2014/main" id="{5752ED62-B7AE-0131-4045-C9A8F524C44F}"/>
              </a:ext>
            </a:extLst>
          </p:cNvPr>
          <p:cNvSpPr txBox="1"/>
          <p:nvPr/>
        </p:nvSpPr>
        <p:spPr>
          <a:xfrm>
            <a:off x="609600" y="6581001"/>
            <a:ext cx="2743200" cy="276999"/>
          </a:xfrm>
          <a:prstGeom prst="rect">
            <a:avLst/>
          </a:prstGeom>
          <a:solidFill>
            <a:srgbClr val="FFFF00"/>
          </a:solidFill>
        </p:spPr>
        <p:txBody>
          <a:bodyPr wrap="square" rtlCol="0">
            <a:spAutoFit/>
          </a:bodyPr>
          <a:lstStyle/>
          <a:p>
            <a:r>
              <a:rPr lang="en-US" sz="1200" dirty="0"/>
              <a:t>Thanks to: Prof. Vidya </a:t>
            </a:r>
            <a:r>
              <a:rPr lang="en-US" sz="1200" dirty="0" err="1"/>
              <a:t>Chhabria</a:t>
            </a:r>
            <a:r>
              <a:rPr lang="en-US" sz="1200" dirty="0"/>
              <a:t>, ASU</a:t>
            </a:r>
          </a:p>
        </p:txBody>
      </p:sp>
    </p:spTree>
    <p:extLst>
      <p:ext uri="{BB962C8B-B14F-4D97-AF65-F5344CB8AC3E}">
        <p14:creationId xmlns:p14="http://schemas.microsoft.com/office/powerpoint/2010/main" val="218256727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1C199-ACCC-3393-E9FD-86F6DB508066}"/>
              </a:ext>
            </a:extLst>
          </p:cNvPr>
          <p:cNvSpPr>
            <a:spLocks noGrp="1"/>
          </p:cNvSpPr>
          <p:nvPr>
            <p:ph type="title"/>
          </p:nvPr>
        </p:nvSpPr>
        <p:spPr>
          <a:xfrm>
            <a:off x="0" y="144463"/>
            <a:ext cx="9143999" cy="595312"/>
          </a:xfrm>
        </p:spPr>
        <p:txBody>
          <a:bodyPr/>
          <a:lstStyle/>
          <a:p>
            <a:pPr algn="ctr"/>
            <a:r>
              <a:rPr lang="en-US" sz="2450" dirty="0"/>
              <a:t>ML for EDA Playground: Example Optimization and Analysis</a:t>
            </a:r>
          </a:p>
        </p:txBody>
      </p:sp>
      <p:sp>
        <p:nvSpPr>
          <p:cNvPr id="17" name="TextBox 16">
            <a:extLst>
              <a:ext uri="{FF2B5EF4-FFF2-40B4-BE49-F238E27FC236}">
                <a16:creationId xmlns:a16="http://schemas.microsoft.com/office/drawing/2014/main" id="{B88F017E-313A-4197-0EB0-0DC750184AC2}"/>
              </a:ext>
            </a:extLst>
          </p:cNvPr>
          <p:cNvSpPr txBox="1"/>
          <p:nvPr/>
        </p:nvSpPr>
        <p:spPr>
          <a:xfrm>
            <a:off x="278581" y="1600201"/>
            <a:ext cx="4088970" cy="646331"/>
          </a:xfrm>
          <a:prstGeom prst="rect">
            <a:avLst/>
          </a:prstGeom>
          <a:noFill/>
          <a:ln>
            <a:solidFill>
              <a:schemeClr val="tx1"/>
            </a:solidFill>
          </a:ln>
        </p:spPr>
        <p:txBody>
          <a:bodyPr wrap="square" rtlCol="0">
            <a:spAutoFit/>
          </a:bodyPr>
          <a:lstStyle/>
          <a:p>
            <a:pPr algn="ctr" defTabSz="914378">
              <a:buClr>
                <a:srgbClr val="000000"/>
              </a:buClr>
            </a:pPr>
            <a:r>
              <a:rPr lang="en-US" kern="0" dirty="0">
                <a:solidFill>
                  <a:srgbClr val="000000"/>
                </a:solidFill>
                <a:latin typeface="Arial"/>
                <a:cs typeface="Arial"/>
                <a:sym typeface="Arial"/>
              </a:rPr>
              <a:t>ML-based optimization by training </a:t>
            </a:r>
            <a:r>
              <a:rPr lang="en-US" b="1" kern="0" dirty="0">
                <a:solidFill>
                  <a:srgbClr val="000000"/>
                </a:solidFill>
                <a:latin typeface="Arial"/>
                <a:cs typeface="Arial"/>
                <a:sym typeface="Arial"/>
              </a:rPr>
              <a:t>RL agents </a:t>
            </a:r>
            <a:r>
              <a:rPr lang="en-US" b="1" i="1" kern="0" dirty="0">
                <a:solidFill>
                  <a:srgbClr val="000000"/>
                </a:solidFill>
                <a:latin typeface="Arial"/>
                <a:cs typeface="Arial"/>
                <a:sym typeface="Arial"/>
              </a:rPr>
              <a:t>within</a:t>
            </a:r>
            <a:r>
              <a:rPr lang="en-US" kern="0" dirty="0">
                <a:solidFill>
                  <a:srgbClr val="000000"/>
                </a:solidFill>
                <a:latin typeface="Arial"/>
                <a:cs typeface="Arial"/>
                <a:sym typeface="Arial"/>
              </a:rPr>
              <a:t> OpenROAD</a:t>
            </a:r>
          </a:p>
        </p:txBody>
      </p:sp>
      <p:grpSp>
        <p:nvGrpSpPr>
          <p:cNvPr id="3" name="Group 2">
            <a:extLst>
              <a:ext uri="{FF2B5EF4-FFF2-40B4-BE49-F238E27FC236}">
                <a16:creationId xmlns:a16="http://schemas.microsoft.com/office/drawing/2014/main" id="{AB491D58-4A4E-B1E9-487D-0C67F3813879}"/>
              </a:ext>
            </a:extLst>
          </p:cNvPr>
          <p:cNvGrpSpPr/>
          <p:nvPr/>
        </p:nvGrpSpPr>
        <p:grpSpPr>
          <a:xfrm>
            <a:off x="72837" y="2308682"/>
            <a:ext cx="4374955" cy="2915847"/>
            <a:chOff x="5513053" y="1997075"/>
            <a:chExt cx="3630947" cy="2419976"/>
          </a:xfrm>
        </p:grpSpPr>
        <p:pic>
          <p:nvPicPr>
            <p:cNvPr id="18" name="Picture 17">
              <a:extLst>
                <a:ext uri="{FF2B5EF4-FFF2-40B4-BE49-F238E27FC236}">
                  <a16:creationId xmlns:a16="http://schemas.microsoft.com/office/drawing/2014/main" id="{B835EC0A-210E-7C66-D065-8624E88CA0F4}"/>
                </a:ext>
              </a:extLst>
            </p:cNvPr>
            <p:cNvPicPr>
              <a:picLocks noChangeAspect="1"/>
            </p:cNvPicPr>
            <p:nvPr/>
          </p:nvPicPr>
          <p:blipFill>
            <a:blip r:embed="rId3"/>
            <a:stretch>
              <a:fillRect/>
            </a:stretch>
          </p:blipFill>
          <p:spPr>
            <a:xfrm>
              <a:off x="5513055" y="2401776"/>
              <a:ext cx="3569985" cy="2015275"/>
            </a:xfrm>
            <a:prstGeom prst="rect">
              <a:avLst/>
            </a:prstGeom>
          </p:spPr>
        </p:pic>
        <p:sp>
          <p:nvSpPr>
            <p:cNvPr id="20" name="Rectangle 19">
              <a:extLst>
                <a:ext uri="{FF2B5EF4-FFF2-40B4-BE49-F238E27FC236}">
                  <a16:creationId xmlns:a16="http://schemas.microsoft.com/office/drawing/2014/main" id="{0019DC6F-4924-6750-619D-5F89FA6A4FEB}"/>
                </a:ext>
              </a:extLst>
            </p:cNvPr>
            <p:cNvSpPr/>
            <p:nvPr/>
          </p:nvSpPr>
          <p:spPr>
            <a:xfrm>
              <a:off x="5513053" y="1997075"/>
              <a:ext cx="1826744" cy="2387590"/>
            </a:xfrm>
            <a:prstGeom prst="rect">
              <a:avLst/>
            </a:prstGeom>
            <a:solidFill>
              <a:schemeClr val="accent4">
                <a:lumMod val="50000"/>
                <a:alpha val="10000"/>
              </a:schemeClr>
            </a:solidFill>
            <a:ln>
              <a:noFill/>
            </a:ln>
          </p:spPr>
          <p:style>
            <a:lnRef idx="3">
              <a:schemeClr val="lt1"/>
            </a:lnRef>
            <a:fillRef idx="1">
              <a:schemeClr val="accent1"/>
            </a:fillRef>
            <a:effectRef idx="1">
              <a:schemeClr val="accent1"/>
            </a:effectRef>
            <a:fontRef idx="minor">
              <a:schemeClr val="lt1"/>
            </a:fontRef>
          </p:style>
          <p:txBody>
            <a:bodyPr rtlCol="0" anchor="t"/>
            <a:lstStyle/>
            <a:p>
              <a:pPr algn="ctr" defTabSz="914378">
                <a:buClr>
                  <a:srgbClr val="000000"/>
                </a:buClr>
              </a:pPr>
              <a:r>
                <a:rPr lang="en-US" sz="1400" kern="0" dirty="0" err="1">
                  <a:solidFill>
                    <a:srgbClr val="191919"/>
                  </a:solidFill>
                  <a:latin typeface="Arial"/>
                  <a:sym typeface="Arial"/>
                </a:rPr>
                <a:t>OpenROAD</a:t>
              </a:r>
              <a:r>
                <a:rPr lang="en-US" sz="1400" kern="0" dirty="0">
                  <a:solidFill>
                    <a:srgbClr val="191919"/>
                  </a:solidFill>
                  <a:latin typeface="Arial"/>
                  <a:sym typeface="Arial"/>
                </a:rPr>
                <a:t> </a:t>
              </a:r>
              <a:r>
                <a:rPr lang="en-US" sz="1400" kern="0" dirty="0" err="1">
                  <a:solidFill>
                    <a:srgbClr val="191919"/>
                  </a:solidFill>
                  <a:latin typeface="Arial"/>
                  <a:sym typeface="Arial"/>
                </a:rPr>
                <a:t>CircuitOps</a:t>
              </a:r>
              <a:r>
                <a:rPr lang="en-US" sz="1400" kern="0" dirty="0">
                  <a:solidFill>
                    <a:srgbClr val="191919"/>
                  </a:solidFill>
                  <a:latin typeface="Arial"/>
                  <a:sym typeface="Arial"/>
                </a:rPr>
                <a:t> graph database</a:t>
              </a:r>
            </a:p>
          </p:txBody>
        </p:sp>
        <p:sp>
          <p:nvSpPr>
            <p:cNvPr id="23" name="Rectangle 22">
              <a:extLst>
                <a:ext uri="{FF2B5EF4-FFF2-40B4-BE49-F238E27FC236}">
                  <a16:creationId xmlns:a16="http://schemas.microsoft.com/office/drawing/2014/main" id="{8F16DCB0-8D0C-C438-96B7-D626465B02A0}"/>
                </a:ext>
              </a:extLst>
            </p:cNvPr>
            <p:cNvSpPr/>
            <p:nvPr/>
          </p:nvSpPr>
          <p:spPr>
            <a:xfrm>
              <a:off x="7339798" y="1997075"/>
              <a:ext cx="1804202" cy="2387590"/>
            </a:xfrm>
            <a:prstGeom prst="rect">
              <a:avLst/>
            </a:prstGeom>
            <a:solidFill>
              <a:schemeClr val="accent3">
                <a:lumMod val="50000"/>
                <a:alpha val="10000"/>
              </a:schemeClr>
            </a:solidFill>
            <a:ln>
              <a:noFill/>
            </a:ln>
          </p:spPr>
          <p:style>
            <a:lnRef idx="3">
              <a:schemeClr val="lt1"/>
            </a:lnRef>
            <a:fillRef idx="1">
              <a:schemeClr val="accent1"/>
            </a:fillRef>
            <a:effectRef idx="1">
              <a:schemeClr val="accent1"/>
            </a:effectRef>
            <a:fontRef idx="minor">
              <a:schemeClr val="lt1"/>
            </a:fontRef>
          </p:style>
          <p:txBody>
            <a:bodyPr rtlCol="0" anchor="t"/>
            <a:lstStyle/>
            <a:p>
              <a:pPr algn="ctr" defTabSz="914378">
                <a:buClr>
                  <a:srgbClr val="000000"/>
                </a:buClr>
              </a:pPr>
              <a:r>
                <a:rPr lang="en-US" sz="1400" kern="0" dirty="0">
                  <a:solidFill>
                    <a:srgbClr val="191919"/>
                  </a:solidFill>
                  <a:latin typeface="Arial"/>
                  <a:sym typeface="Arial"/>
                </a:rPr>
                <a:t>ML built within </a:t>
              </a:r>
              <a:r>
                <a:rPr lang="en-US" sz="1400" kern="0" dirty="0" err="1">
                  <a:solidFill>
                    <a:srgbClr val="191919"/>
                  </a:solidFill>
                  <a:latin typeface="Arial"/>
                  <a:sym typeface="Arial"/>
                </a:rPr>
                <a:t>OpenROAD</a:t>
              </a:r>
              <a:r>
                <a:rPr lang="en-US" sz="1400" kern="0" dirty="0">
                  <a:solidFill>
                    <a:srgbClr val="191919"/>
                  </a:solidFill>
                  <a:latin typeface="Arial"/>
                  <a:sym typeface="Arial"/>
                </a:rPr>
                <a:t> interpreter</a:t>
              </a:r>
            </a:p>
          </p:txBody>
        </p:sp>
      </p:grpSp>
      <p:pic>
        <p:nvPicPr>
          <p:cNvPr id="7" name="Picture 4">
            <a:extLst>
              <a:ext uri="{FF2B5EF4-FFF2-40B4-BE49-F238E27FC236}">
                <a16:creationId xmlns:a16="http://schemas.microsoft.com/office/drawing/2014/main" id="{EA21B870-D216-D054-758F-591087E5B2F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714" t="4863" r="17975" b="4728"/>
          <a:stretch/>
        </p:blipFill>
        <p:spPr bwMode="auto">
          <a:xfrm>
            <a:off x="4572001" y="2830261"/>
            <a:ext cx="4385300" cy="272806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06C7EFC3-F7F7-3403-2382-6CF1BC697E80}"/>
              </a:ext>
            </a:extLst>
          </p:cNvPr>
          <p:cNvSpPr/>
          <p:nvPr/>
        </p:nvSpPr>
        <p:spPr>
          <a:xfrm>
            <a:off x="5265127" y="2286306"/>
            <a:ext cx="817335" cy="3295345"/>
          </a:xfrm>
          <a:prstGeom prst="rect">
            <a:avLst/>
          </a:prstGeom>
          <a:solidFill>
            <a:schemeClr val="accent4">
              <a:lumMod val="50000"/>
              <a:alpha val="10000"/>
            </a:schemeClr>
          </a:solidFill>
          <a:ln>
            <a:noFill/>
          </a:ln>
        </p:spPr>
        <p:style>
          <a:lnRef idx="3">
            <a:schemeClr val="lt1"/>
          </a:lnRef>
          <a:fillRef idx="1">
            <a:schemeClr val="accent1"/>
          </a:fillRef>
          <a:effectRef idx="1">
            <a:schemeClr val="accent1"/>
          </a:effectRef>
          <a:fontRef idx="minor">
            <a:schemeClr val="lt1"/>
          </a:fontRef>
        </p:style>
        <p:txBody>
          <a:bodyPr rtlCol="0" anchor="t"/>
          <a:lstStyle/>
          <a:p>
            <a:pPr algn="ctr" defTabSz="914378">
              <a:buClr>
                <a:srgbClr val="000000"/>
              </a:buClr>
            </a:pPr>
            <a:r>
              <a:rPr lang="en-US" sz="1100" kern="0" dirty="0">
                <a:solidFill>
                  <a:srgbClr val="191919"/>
                </a:solidFill>
                <a:latin typeface="Arial"/>
                <a:sym typeface="Arial"/>
              </a:rPr>
              <a:t>Open ROAD database</a:t>
            </a:r>
          </a:p>
        </p:txBody>
      </p:sp>
      <p:sp>
        <p:nvSpPr>
          <p:cNvPr id="26" name="Rectangle 25">
            <a:extLst>
              <a:ext uri="{FF2B5EF4-FFF2-40B4-BE49-F238E27FC236}">
                <a16:creationId xmlns:a16="http://schemas.microsoft.com/office/drawing/2014/main" id="{36EC44C0-C1DC-6DCF-0201-AAF00CD8A500}"/>
              </a:ext>
            </a:extLst>
          </p:cNvPr>
          <p:cNvSpPr/>
          <p:nvPr/>
        </p:nvSpPr>
        <p:spPr>
          <a:xfrm>
            <a:off x="6082463" y="2286306"/>
            <a:ext cx="1406525" cy="3295344"/>
          </a:xfrm>
          <a:prstGeom prst="rect">
            <a:avLst/>
          </a:prstGeom>
          <a:solidFill>
            <a:schemeClr val="accent3">
              <a:lumMod val="50000"/>
              <a:alpha val="10000"/>
            </a:schemeClr>
          </a:solidFill>
          <a:ln>
            <a:noFill/>
          </a:ln>
        </p:spPr>
        <p:style>
          <a:lnRef idx="3">
            <a:schemeClr val="lt1"/>
          </a:lnRef>
          <a:fillRef idx="1">
            <a:schemeClr val="accent1"/>
          </a:fillRef>
          <a:effectRef idx="1">
            <a:schemeClr val="accent1"/>
          </a:effectRef>
          <a:fontRef idx="minor">
            <a:schemeClr val="lt1"/>
          </a:fontRef>
        </p:style>
        <p:txBody>
          <a:bodyPr rtlCol="0" anchor="t"/>
          <a:lstStyle/>
          <a:p>
            <a:pPr algn="ctr" defTabSz="914378">
              <a:buClr>
                <a:srgbClr val="000000"/>
              </a:buClr>
            </a:pPr>
            <a:r>
              <a:rPr lang="en-US" sz="1100" kern="0" dirty="0">
                <a:solidFill>
                  <a:srgbClr val="191919"/>
                </a:solidFill>
                <a:latin typeface="Arial"/>
                <a:sym typeface="Arial"/>
              </a:rPr>
              <a:t>ML model existing within </a:t>
            </a:r>
            <a:r>
              <a:rPr lang="en-US" sz="1100" kern="0" dirty="0" err="1">
                <a:solidFill>
                  <a:srgbClr val="191919"/>
                </a:solidFill>
                <a:latin typeface="Arial"/>
                <a:sym typeface="Arial"/>
              </a:rPr>
              <a:t>OpenROAD</a:t>
            </a:r>
            <a:r>
              <a:rPr lang="en-US" sz="1100" kern="0" dirty="0">
                <a:solidFill>
                  <a:srgbClr val="191919"/>
                </a:solidFill>
                <a:latin typeface="Arial"/>
                <a:sym typeface="Arial"/>
              </a:rPr>
              <a:t> interpreter</a:t>
            </a:r>
          </a:p>
        </p:txBody>
      </p:sp>
      <p:sp>
        <p:nvSpPr>
          <p:cNvPr id="27" name="Rectangle 26">
            <a:extLst>
              <a:ext uri="{FF2B5EF4-FFF2-40B4-BE49-F238E27FC236}">
                <a16:creationId xmlns:a16="http://schemas.microsoft.com/office/drawing/2014/main" id="{95A2E1F5-340E-48CA-CC3A-6DC0E28074B2}"/>
              </a:ext>
            </a:extLst>
          </p:cNvPr>
          <p:cNvSpPr/>
          <p:nvPr/>
        </p:nvSpPr>
        <p:spPr>
          <a:xfrm>
            <a:off x="7488988" y="2286306"/>
            <a:ext cx="1468313" cy="3295345"/>
          </a:xfrm>
          <a:prstGeom prst="rect">
            <a:avLst/>
          </a:prstGeom>
          <a:solidFill>
            <a:schemeClr val="accent5">
              <a:lumMod val="50000"/>
              <a:alpha val="10000"/>
            </a:schemeClr>
          </a:solidFill>
          <a:ln>
            <a:noFill/>
          </a:ln>
        </p:spPr>
        <p:style>
          <a:lnRef idx="3">
            <a:schemeClr val="lt1"/>
          </a:lnRef>
          <a:fillRef idx="1">
            <a:schemeClr val="accent1"/>
          </a:fillRef>
          <a:effectRef idx="1">
            <a:schemeClr val="accent1"/>
          </a:effectRef>
          <a:fontRef idx="minor">
            <a:schemeClr val="lt1"/>
          </a:fontRef>
        </p:style>
        <p:txBody>
          <a:bodyPr rtlCol="0" anchor="t"/>
          <a:lstStyle/>
          <a:p>
            <a:pPr algn="ctr" defTabSz="914378">
              <a:buClr>
                <a:srgbClr val="000000"/>
              </a:buClr>
            </a:pPr>
            <a:r>
              <a:rPr lang="en-US" sz="1100" kern="0" dirty="0">
                <a:solidFill>
                  <a:srgbClr val="191919"/>
                </a:solidFill>
                <a:latin typeface="Arial"/>
                <a:sym typeface="Arial"/>
              </a:rPr>
              <a:t>Inference</a:t>
            </a:r>
          </a:p>
        </p:txBody>
      </p:sp>
      <p:sp>
        <p:nvSpPr>
          <p:cNvPr id="28" name="TextBox 27">
            <a:extLst>
              <a:ext uri="{FF2B5EF4-FFF2-40B4-BE49-F238E27FC236}">
                <a16:creationId xmlns:a16="http://schemas.microsoft.com/office/drawing/2014/main" id="{26C26376-E205-017C-0481-95FA29829AA8}"/>
              </a:ext>
            </a:extLst>
          </p:cNvPr>
          <p:cNvSpPr txBox="1"/>
          <p:nvPr/>
        </p:nvSpPr>
        <p:spPr>
          <a:xfrm>
            <a:off x="5151347" y="1600200"/>
            <a:ext cx="3851901" cy="646331"/>
          </a:xfrm>
          <a:prstGeom prst="rect">
            <a:avLst/>
          </a:prstGeom>
          <a:noFill/>
          <a:ln>
            <a:solidFill>
              <a:schemeClr val="tx1"/>
            </a:solidFill>
          </a:ln>
        </p:spPr>
        <p:txBody>
          <a:bodyPr wrap="square" rtlCol="0">
            <a:spAutoFit/>
          </a:bodyPr>
          <a:lstStyle/>
          <a:p>
            <a:pPr algn="ctr" defTabSz="914378">
              <a:buClr>
                <a:srgbClr val="000000"/>
              </a:buClr>
            </a:pPr>
            <a:r>
              <a:rPr lang="en-US" kern="0" dirty="0">
                <a:solidFill>
                  <a:srgbClr val="000000"/>
                </a:solidFill>
                <a:latin typeface="Arial"/>
                <a:cs typeface="Arial"/>
                <a:sym typeface="Arial"/>
              </a:rPr>
              <a:t>ML-based analysis for OpenROAD algorithm optimization</a:t>
            </a:r>
          </a:p>
        </p:txBody>
      </p:sp>
      <p:sp>
        <p:nvSpPr>
          <p:cNvPr id="4" name="TextBox 3">
            <a:extLst>
              <a:ext uri="{FF2B5EF4-FFF2-40B4-BE49-F238E27FC236}">
                <a16:creationId xmlns:a16="http://schemas.microsoft.com/office/drawing/2014/main" id="{BE1655DB-4AFE-D0F0-481B-E2390CCA4B4A}"/>
              </a:ext>
            </a:extLst>
          </p:cNvPr>
          <p:cNvSpPr txBox="1"/>
          <p:nvPr/>
        </p:nvSpPr>
        <p:spPr>
          <a:xfrm>
            <a:off x="609600" y="6581001"/>
            <a:ext cx="2743200" cy="276999"/>
          </a:xfrm>
          <a:prstGeom prst="rect">
            <a:avLst/>
          </a:prstGeom>
          <a:solidFill>
            <a:srgbClr val="FFFF00"/>
          </a:solidFill>
        </p:spPr>
        <p:txBody>
          <a:bodyPr wrap="square" rtlCol="0">
            <a:spAutoFit/>
          </a:bodyPr>
          <a:lstStyle/>
          <a:p>
            <a:r>
              <a:rPr lang="en-US" sz="1200" dirty="0"/>
              <a:t>Thanks to: Prof. Vidya </a:t>
            </a:r>
            <a:r>
              <a:rPr lang="en-US" sz="1200" dirty="0" err="1"/>
              <a:t>Chhabria</a:t>
            </a:r>
            <a:r>
              <a:rPr lang="en-US" sz="1200" dirty="0"/>
              <a:t>, ASU</a:t>
            </a:r>
          </a:p>
        </p:txBody>
      </p:sp>
    </p:spTree>
    <p:extLst>
      <p:ext uri="{BB962C8B-B14F-4D97-AF65-F5344CB8AC3E}">
        <p14:creationId xmlns:p14="http://schemas.microsoft.com/office/powerpoint/2010/main" val="77781828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1C199-ACCC-3393-E9FD-86F6DB508066}"/>
              </a:ext>
            </a:extLst>
          </p:cNvPr>
          <p:cNvSpPr>
            <a:spLocks noGrp="1"/>
          </p:cNvSpPr>
          <p:nvPr>
            <p:ph type="title"/>
          </p:nvPr>
        </p:nvSpPr>
        <p:spPr>
          <a:xfrm>
            <a:off x="68580" y="110173"/>
            <a:ext cx="9143999" cy="595312"/>
          </a:xfrm>
        </p:spPr>
        <p:txBody>
          <a:bodyPr/>
          <a:lstStyle/>
          <a:p>
            <a:r>
              <a:rPr lang="en-US" sz="2450" dirty="0" err="1"/>
              <a:t>ChatEDA</a:t>
            </a:r>
            <a:r>
              <a:rPr lang="en-US" sz="2450" dirty="0"/>
              <a:t>: Autonomous EDA Agent Empowered by LLM</a:t>
            </a:r>
          </a:p>
        </p:txBody>
      </p:sp>
      <p:sp>
        <p:nvSpPr>
          <p:cNvPr id="4" name="object 3">
            <a:extLst>
              <a:ext uri="{FF2B5EF4-FFF2-40B4-BE49-F238E27FC236}">
                <a16:creationId xmlns:a16="http://schemas.microsoft.com/office/drawing/2014/main" id="{02CB2EC0-100E-D02F-3438-7BB75A974B82}"/>
              </a:ext>
            </a:extLst>
          </p:cNvPr>
          <p:cNvSpPr txBox="1"/>
          <p:nvPr/>
        </p:nvSpPr>
        <p:spPr>
          <a:xfrm>
            <a:off x="201136" y="818000"/>
            <a:ext cx="8813345" cy="693727"/>
          </a:xfrm>
          <a:prstGeom prst="rect">
            <a:avLst/>
          </a:prstGeom>
        </p:spPr>
        <p:txBody>
          <a:bodyPr vert="horz" wrap="square" lIns="0" tIns="20141" rIns="0" bIns="0" rtlCol="0">
            <a:spAutoFit/>
          </a:bodyPr>
          <a:lstStyle/>
          <a:p>
            <a:pPr marL="19050" marR="8056">
              <a:lnSpc>
                <a:spcPct val="108000"/>
              </a:lnSpc>
            </a:pPr>
            <a:r>
              <a:rPr lang="en-US" sz="2200" b="1" spc="16" dirty="0">
                <a:solidFill>
                  <a:srgbClr val="1B00C0"/>
                </a:solidFill>
                <a:latin typeface="Arial" panose="020B0604020202020204" pitchFamily="34" charset="0"/>
                <a:cs typeface="Arial" panose="020B0604020202020204" pitchFamily="34" charset="0"/>
              </a:rPr>
              <a:t>C</a:t>
            </a:r>
            <a:r>
              <a:rPr sz="2200" b="1" spc="16" dirty="0">
                <a:solidFill>
                  <a:srgbClr val="1B00C0"/>
                </a:solidFill>
                <a:latin typeface="Arial" panose="020B0604020202020204" pitchFamily="34" charset="0"/>
                <a:cs typeface="Arial" panose="020B0604020202020204" pitchFamily="34" charset="0"/>
              </a:rPr>
              <a:t>onversational</a:t>
            </a:r>
            <a:r>
              <a:rPr sz="2200" b="1" spc="-56" dirty="0">
                <a:solidFill>
                  <a:srgbClr val="1B00C0"/>
                </a:solidFill>
                <a:latin typeface="Arial" panose="020B0604020202020204" pitchFamily="34" charset="0"/>
                <a:cs typeface="Arial" panose="020B0604020202020204" pitchFamily="34" charset="0"/>
              </a:rPr>
              <a:t> </a:t>
            </a:r>
            <a:r>
              <a:rPr sz="2200" b="1" spc="8" dirty="0">
                <a:solidFill>
                  <a:srgbClr val="211714"/>
                </a:solidFill>
                <a:latin typeface="Arial" panose="020B0604020202020204" pitchFamily="34" charset="0"/>
                <a:cs typeface="Arial" panose="020B0604020202020204" pitchFamily="34" charset="0"/>
              </a:rPr>
              <a:t>interface</a:t>
            </a:r>
            <a:r>
              <a:rPr sz="2200" b="1" spc="-71" dirty="0">
                <a:solidFill>
                  <a:srgbClr val="211714"/>
                </a:solidFill>
                <a:latin typeface="Arial" panose="020B0604020202020204" pitchFamily="34" charset="0"/>
                <a:cs typeface="Arial" panose="020B0604020202020204" pitchFamily="34" charset="0"/>
              </a:rPr>
              <a:t> </a:t>
            </a:r>
            <a:r>
              <a:rPr sz="2200" b="1" spc="8" dirty="0">
                <a:solidFill>
                  <a:srgbClr val="211714"/>
                </a:solidFill>
                <a:latin typeface="Arial" panose="020B0604020202020204" pitchFamily="34" charset="0"/>
                <a:cs typeface="Arial" panose="020B0604020202020204" pitchFamily="34" charset="0"/>
              </a:rPr>
              <a:t>for</a:t>
            </a:r>
            <a:r>
              <a:rPr sz="2200" b="1" spc="-71" dirty="0">
                <a:solidFill>
                  <a:srgbClr val="211714"/>
                </a:solidFill>
                <a:latin typeface="Arial" panose="020B0604020202020204" pitchFamily="34" charset="0"/>
                <a:cs typeface="Arial" panose="020B0604020202020204" pitchFamily="34" charset="0"/>
              </a:rPr>
              <a:t> </a:t>
            </a:r>
            <a:r>
              <a:rPr sz="2200" b="1" spc="24" dirty="0">
                <a:solidFill>
                  <a:srgbClr val="211714"/>
                </a:solidFill>
                <a:latin typeface="Arial" panose="020B0604020202020204" pitchFamily="34" charset="0"/>
                <a:cs typeface="Arial" panose="020B0604020202020204" pitchFamily="34" charset="0"/>
              </a:rPr>
              <a:t>human-</a:t>
            </a:r>
            <a:r>
              <a:rPr sz="2200" b="1" spc="24" dirty="0" err="1">
                <a:solidFill>
                  <a:srgbClr val="211714"/>
                </a:solidFill>
                <a:latin typeface="Arial" panose="020B0604020202020204" pitchFamily="34" charset="0"/>
                <a:cs typeface="Arial" panose="020B0604020202020204" pitchFamily="34" charset="0"/>
              </a:rPr>
              <a:t>toolflow</a:t>
            </a:r>
            <a:r>
              <a:rPr sz="2200" b="1" spc="-71" dirty="0">
                <a:solidFill>
                  <a:srgbClr val="211714"/>
                </a:solidFill>
                <a:latin typeface="Arial" panose="020B0604020202020204" pitchFamily="34" charset="0"/>
                <a:cs typeface="Arial" panose="020B0604020202020204" pitchFamily="34" charset="0"/>
              </a:rPr>
              <a:t> </a:t>
            </a:r>
            <a:r>
              <a:rPr sz="2200" b="1" dirty="0">
                <a:solidFill>
                  <a:srgbClr val="211714"/>
                </a:solidFill>
                <a:latin typeface="Arial" panose="020B0604020202020204" pitchFamily="34" charset="0"/>
                <a:cs typeface="Arial" panose="020B0604020202020204" pitchFamily="34" charset="0"/>
              </a:rPr>
              <a:t>interaction</a:t>
            </a:r>
            <a:endParaRPr lang="en-US" sz="2200" b="1" dirty="0">
              <a:solidFill>
                <a:srgbClr val="211714"/>
              </a:solidFill>
              <a:latin typeface="Arial" panose="020B0604020202020204" pitchFamily="34" charset="0"/>
              <a:cs typeface="Arial" panose="020B0604020202020204" pitchFamily="34" charset="0"/>
            </a:endParaRPr>
          </a:p>
          <a:p>
            <a:pPr marL="476250" marR="8056" lvl="1">
              <a:lnSpc>
                <a:spcPct val="108000"/>
              </a:lnSpc>
            </a:pPr>
            <a:r>
              <a:rPr lang="en-US" sz="2000" b="1" spc="-16" dirty="0">
                <a:solidFill>
                  <a:srgbClr val="211714"/>
                </a:solidFill>
                <a:latin typeface="Arial" panose="020B0604020202020204" pitchFamily="34" charset="0"/>
                <a:cs typeface="Arial" panose="020B0604020202020204" pitchFamily="34" charset="0"/>
                <a:sym typeface="Wingdings" panose="05000000000000000000" pitchFamily="2" charset="2"/>
              </a:rPr>
              <a:t> improved productivity</a:t>
            </a:r>
            <a:endParaRPr sz="2000" dirty="0">
              <a:latin typeface="Arial" panose="020B0604020202020204" pitchFamily="34" charset="0"/>
              <a:cs typeface="Arial" panose="020B0604020202020204" pitchFamily="34" charset="0"/>
            </a:endParaRPr>
          </a:p>
        </p:txBody>
      </p:sp>
      <p:sp>
        <p:nvSpPr>
          <p:cNvPr id="5" name="object 26">
            <a:extLst>
              <a:ext uri="{FF2B5EF4-FFF2-40B4-BE49-F238E27FC236}">
                <a16:creationId xmlns:a16="http://schemas.microsoft.com/office/drawing/2014/main" id="{BCD3E478-56D8-1526-C986-1B2E72DDC788}"/>
              </a:ext>
            </a:extLst>
          </p:cNvPr>
          <p:cNvSpPr txBox="1"/>
          <p:nvPr/>
        </p:nvSpPr>
        <p:spPr>
          <a:xfrm>
            <a:off x="6172200" y="3733800"/>
            <a:ext cx="3322367" cy="2154186"/>
          </a:xfrm>
          <a:prstGeom prst="rect">
            <a:avLst/>
          </a:prstGeom>
        </p:spPr>
        <p:txBody>
          <a:bodyPr vert="horz" wrap="square" lIns="0" tIns="127895" rIns="0" bIns="0" rtlCol="0">
            <a:spAutoFit/>
          </a:bodyPr>
          <a:lstStyle/>
          <a:p>
            <a:pPr marL="20141">
              <a:spcBef>
                <a:spcPts val="1007"/>
              </a:spcBef>
            </a:pPr>
            <a:r>
              <a:rPr lang="en-US" b="1" spc="-48" dirty="0">
                <a:solidFill>
                  <a:srgbClr val="211714"/>
                </a:solidFill>
                <a:latin typeface="Arial" panose="020B0604020202020204" pitchFamily="34" charset="0"/>
                <a:cs typeface="Arial" panose="020B0604020202020204" pitchFamily="34" charset="0"/>
              </a:rPr>
              <a:t>                </a:t>
            </a:r>
            <a:r>
              <a:rPr sz="2000" b="1" spc="-48" dirty="0">
                <a:solidFill>
                  <a:srgbClr val="211714"/>
                </a:solidFill>
                <a:latin typeface="Arial" panose="020B0604020202020204" pitchFamily="34" charset="0"/>
                <a:cs typeface="Arial" panose="020B0604020202020204" pitchFamily="34" charset="0"/>
              </a:rPr>
              <a:t>Workflow</a:t>
            </a:r>
            <a:endParaRPr b="1" dirty="0">
              <a:latin typeface="Arial" panose="020B0604020202020204" pitchFamily="34" charset="0"/>
              <a:cs typeface="Arial" panose="020B0604020202020204" pitchFamily="34" charset="0"/>
            </a:endParaRPr>
          </a:p>
          <a:p>
            <a:pPr marL="228600" marR="402819" indent="-171450">
              <a:lnSpc>
                <a:spcPct val="118000"/>
              </a:lnSpc>
              <a:spcBef>
                <a:spcPts val="476"/>
              </a:spcBef>
              <a:buAutoNum type="arabicPeriod"/>
              <a:tabLst>
                <a:tab pos="460220" algn="l"/>
              </a:tabLst>
            </a:pPr>
            <a:r>
              <a:rPr lang="en-US" sz="1600" b="1" spc="-32" dirty="0">
                <a:solidFill>
                  <a:srgbClr val="7030A0"/>
                </a:solidFill>
                <a:latin typeface="Arial" panose="020B0604020202020204" pitchFamily="34" charset="0"/>
                <a:cs typeface="Arial" panose="020B0604020202020204" pitchFamily="34" charset="0"/>
              </a:rPr>
              <a:t> </a:t>
            </a:r>
            <a:r>
              <a:rPr sz="1600" b="1" spc="-32" dirty="0">
                <a:solidFill>
                  <a:srgbClr val="7030A0"/>
                </a:solidFill>
                <a:latin typeface="Arial" panose="020B0604020202020204" pitchFamily="34" charset="0"/>
                <a:cs typeface="Arial" panose="020B0604020202020204" pitchFamily="34" charset="0"/>
              </a:rPr>
              <a:t>(user)</a:t>
            </a:r>
            <a:r>
              <a:rPr sz="1600" b="1" spc="-95" dirty="0">
                <a:solidFill>
                  <a:srgbClr val="7030A0"/>
                </a:solidFill>
                <a:latin typeface="Arial" panose="020B0604020202020204" pitchFamily="34" charset="0"/>
                <a:cs typeface="Arial" panose="020B0604020202020204" pitchFamily="34" charset="0"/>
              </a:rPr>
              <a:t> </a:t>
            </a:r>
            <a:r>
              <a:rPr sz="1600" b="1" spc="16" dirty="0">
                <a:solidFill>
                  <a:srgbClr val="7030A0"/>
                </a:solidFill>
                <a:latin typeface="Arial" panose="020B0604020202020204" pitchFamily="34" charset="0"/>
                <a:cs typeface="Arial" panose="020B0604020202020204" pitchFamily="34" charset="0"/>
              </a:rPr>
              <a:t>natural</a:t>
            </a:r>
            <a:r>
              <a:rPr sz="1600" b="1" spc="-103" dirty="0">
                <a:solidFill>
                  <a:srgbClr val="7030A0"/>
                </a:solidFill>
                <a:latin typeface="Arial" panose="020B0604020202020204" pitchFamily="34" charset="0"/>
                <a:cs typeface="Arial" panose="020B0604020202020204" pitchFamily="34" charset="0"/>
              </a:rPr>
              <a:t> </a:t>
            </a:r>
            <a:r>
              <a:rPr sz="1600" b="1" spc="-8" dirty="0">
                <a:solidFill>
                  <a:srgbClr val="7030A0"/>
                </a:solidFill>
                <a:latin typeface="Arial" panose="020B0604020202020204" pitchFamily="34" charset="0"/>
                <a:cs typeface="Arial" panose="020B0604020202020204" pitchFamily="34" charset="0"/>
              </a:rPr>
              <a:t>language </a:t>
            </a:r>
            <a:r>
              <a:rPr sz="1600" b="1" spc="-523" dirty="0">
                <a:solidFill>
                  <a:srgbClr val="7030A0"/>
                </a:solidFill>
                <a:latin typeface="Arial" panose="020B0604020202020204" pitchFamily="34" charset="0"/>
                <a:cs typeface="Arial" panose="020B0604020202020204" pitchFamily="34" charset="0"/>
              </a:rPr>
              <a:t> </a:t>
            </a:r>
            <a:r>
              <a:rPr sz="1600" b="1" spc="32" dirty="0">
                <a:solidFill>
                  <a:srgbClr val="7030A0"/>
                </a:solidFill>
                <a:latin typeface="Arial" panose="020B0604020202020204" pitchFamily="34" charset="0"/>
                <a:cs typeface="Arial" panose="020B0604020202020204" pitchFamily="34" charset="0"/>
              </a:rPr>
              <a:t>input</a:t>
            </a:r>
            <a:endParaRPr sz="1600" b="1" dirty="0">
              <a:solidFill>
                <a:srgbClr val="7030A0"/>
              </a:solidFill>
              <a:latin typeface="Arial" panose="020B0604020202020204" pitchFamily="34" charset="0"/>
              <a:cs typeface="Arial" panose="020B0604020202020204" pitchFamily="34" charset="0"/>
            </a:endParaRPr>
          </a:p>
          <a:p>
            <a:pPr marL="228600" indent="-171450">
              <a:spcBef>
                <a:spcPts val="856"/>
              </a:spcBef>
              <a:buAutoNum type="arabicPeriod"/>
              <a:tabLst>
                <a:tab pos="460220" algn="l"/>
              </a:tabLst>
            </a:pPr>
            <a:r>
              <a:rPr lang="en-US" sz="1600" b="1" spc="-79" dirty="0">
                <a:solidFill>
                  <a:srgbClr val="00B0F0"/>
                </a:solidFill>
                <a:latin typeface="Arial" panose="020B0604020202020204" pitchFamily="34" charset="0"/>
                <a:cs typeface="Arial" panose="020B0604020202020204" pitchFamily="34" charset="0"/>
              </a:rPr>
              <a:t> </a:t>
            </a:r>
            <a:r>
              <a:rPr sz="1600" b="1" spc="-79" dirty="0">
                <a:solidFill>
                  <a:srgbClr val="00B0F0"/>
                </a:solidFill>
                <a:latin typeface="Arial" panose="020B0604020202020204" pitchFamily="34" charset="0"/>
                <a:cs typeface="Arial" panose="020B0604020202020204" pitchFamily="34" charset="0"/>
              </a:rPr>
              <a:t>(</a:t>
            </a:r>
            <a:r>
              <a:rPr lang="en-US" altLang="zh-CN" sz="1600" b="1" spc="-56" dirty="0" err="1">
                <a:solidFill>
                  <a:srgbClr val="00B0F0"/>
                </a:solidFill>
                <a:latin typeface="Arial" panose="020B0604020202020204" pitchFamily="34" charset="0"/>
                <a:cs typeface="Arial" panose="020B0604020202020204" pitchFamily="34" charset="0"/>
              </a:rPr>
              <a:t>ChatEDA</a:t>
            </a:r>
            <a:r>
              <a:rPr sz="1600" b="1" spc="-95" dirty="0">
                <a:solidFill>
                  <a:srgbClr val="00B0F0"/>
                </a:solidFill>
                <a:latin typeface="Arial" panose="020B0604020202020204" pitchFamily="34" charset="0"/>
                <a:cs typeface="Arial" panose="020B0604020202020204" pitchFamily="34" charset="0"/>
              </a:rPr>
              <a:t>)</a:t>
            </a:r>
            <a:r>
              <a:rPr sz="1600" b="1" spc="-71" dirty="0">
                <a:solidFill>
                  <a:srgbClr val="00B0F0"/>
                </a:solidFill>
                <a:latin typeface="Arial" panose="020B0604020202020204" pitchFamily="34" charset="0"/>
                <a:cs typeface="Arial" panose="020B0604020202020204" pitchFamily="34" charset="0"/>
              </a:rPr>
              <a:t> </a:t>
            </a:r>
            <a:r>
              <a:rPr sz="1600" b="1" dirty="0">
                <a:solidFill>
                  <a:srgbClr val="00B0F0"/>
                </a:solidFill>
                <a:latin typeface="Arial" panose="020B0604020202020204" pitchFamily="34" charset="0"/>
                <a:cs typeface="Arial" panose="020B0604020202020204" pitchFamily="34" charset="0"/>
              </a:rPr>
              <a:t>task</a:t>
            </a:r>
            <a:r>
              <a:rPr sz="1600" b="1" spc="-63" dirty="0">
                <a:solidFill>
                  <a:srgbClr val="00B0F0"/>
                </a:solidFill>
                <a:latin typeface="Arial" panose="020B0604020202020204" pitchFamily="34" charset="0"/>
                <a:cs typeface="Arial" panose="020B0604020202020204" pitchFamily="34" charset="0"/>
              </a:rPr>
              <a:t> </a:t>
            </a:r>
            <a:r>
              <a:rPr sz="1600" b="1" spc="87" dirty="0">
                <a:solidFill>
                  <a:srgbClr val="00B0F0"/>
                </a:solidFill>
                <a:latin typeface="Arial" panose="020B0604020202020204" pitchFamily="34" charset="0"/>
                <a:cs typeface="Arial" panose="020B0604020202020204" pitchFamily="34" charset="0"/>
              </a:rPr>
              <a:t>p</a:t>
            </a:r>
            <a:r>
              <a:rPr sz="1600" b="1" spc="24" dirty="0">
                <a:solidFill>
                  <a:srgbClr val="00B0F0"/>
                </a:solidFill>
                <a:latin typeface="Arial" panose="020B0604020202020204" pitchFamily="34" charset="0"/>
                <a:cs typeface="Arial" panose="020B0604020202020204" pitchFamily="34" charset="0"/>
              </a:rPr>
              <a:t>l</a:t>
            </a:r>
            <a:r>
              <a:rPr sz="1600" b="1" spc="8" dirty="0">
                <a:solidFill>
                  <a:srgbClr val="00B0F0"/>
                </a:solidFill>
                <a:latin typeface="Arial" panose="020B0604020202020204" pitchFamily="34" charset="0"/>
                <a:cs typeface="Arial" panose="020B0604020202020204" pitchFamily="34" charset="0"/>
              </a:rPr>
              <a:t>anning</a:t>
            </a:r>
            <a:endParaRPr sz="1600" b="1" dirty="0">
              <a:solidFill>
                <a:srgbClr val="00B0F0"/>
              </a:solidFill>
              <a:latin typeface="Arial" panose="020B0604020202020204" pitchFamily="34" charset="0"/>
              <a:cs typeface="Arial" panose="020B0604020202020204" pitchFamily="34" charset="0"/>
            </a:endParaRPr>
          </a:p>
          <a:p>
            <a:pPr marL="228600" indent="-171450">
              <a:spcBef>
                <a:spcPts val="848"/>
              </a:spcBef>
              <a:buAutoNum type="arabicPeriod"/>
              <a:tabLst>
                <a:tab pos="460220" algn="l"/>
              </a:tabLst>
            </a:pPr>
            <a:r>
              <a:rPr lang="en-US" sz="1600" b="1" spc="-79" dirty="0">
                <a:solidFill>
                  <a:srgbClr val="12BE12"/>
                </a:solidFill>
                <a:latin typeface="Arial" panose="020B0604020202020204" pitchFamily="34" charset="0"/>
                <a:cs typeface="Arial" panose="020B0604020202020204" pitchFamily="34" charset="0"/>
              </a:rPr>
              <a:t> </a:t>
            </a:r>
            <a:r>
              <a:rPr sz="1600" b="1" spc="-79" dirty="0">
                <a:solidFill>
                  <a:srgbClr val="12BE12"/>
                </a:solidFill>
                <a:latin typeface="Arial" panose="020B0604020202020204" pitchFamily="34" charset="0"/>
                <a:cs typeface="Arial" panose="020B0604020202020204" pitchFamily="34" charset="0"/>
              </a:rPr>
              <a:t>(</a:t>
            </a:r>
            <a:r>
              <a:rPr lang="en-US" altLang="zh-CN" sz="1600" b="1" spc="-56" dirty="0" err="1">
                <a:solidFill>
                  <a:srgbClr val="12BE12"/>
                </a:solidFill>
                <a:latin typeface="Arial" panose="020B0604020202020204" pitchFamily="34" charset="0"/>
                <a:cs typeface="Arial" panose="020B0604020202020204" pitchFamily="34" charset="0"/>
              </a:rPr>
              <a:t>ChatEDA</a:t>
            </a:r>
            <a:r>
              <a:rPr sz="1600" b="1" spc="-95" dirty="0">
                <a:solidFill>
                  <a:srgbClr val="12BE12"/>
                </a:solidFill>
                <a:latin typeface="Arial" panose="020B0604020202020204" pitchFamily="34" charset="0"/>
                <a:cs typeface="Arial" panose="020B0604020202020204" pitchFamily="34" charset="0"/>
              </a:rPr>
              <a:t>)</a:t>
            </a:r>
            <a:r>
              <a:rPr sz="1600" b="1" spc="-71" dirty="0">
                <a:solidFill>
                  <a:srgbClr val="12BE12"/>
                </a:solidFill>
                <a:latin typeface="Arial" panose="020B0604020202020204" pitchFamily="34" charset="0"/>
                <a:cs typeface="Arial" panose="020B0604020202020204" pitchFamily="34" charset="0"/>
              </a:rPr>
              <a:t> </a:t>
            </a:r>
            <a:r>
              <a:rPr sz="1600" b="1" spc="16" dirty="0">
                <a:solidFill>
                  <a:srgbClr val="12BE12"/>
                </a:solidFill>
                <a:latin typeface="Arial" panose="020B0604020202020204" pitchFamily="34" charset="0"/>
                <a:cs typeface="Arial" panose="020B0604020202020204" pitchFamily="34" charset="0"/>
              </a:rPr>
              <a:t>script</a:t>
            </a:r>
            <a:r>
              <a:rPr sz="1600" b="1" spc="-63" dirty="0">
                <a:solidFill>
                  <a:srgbClr val="12BE12"/>
                </a:solidFill>
                <a:latin typeface="Arial" panose="020B0604020202020204" pitchFamily="34" charset="0"/>
                <a:cs typeface="Arial" panose="020B0604020202020204" pitchFamily="34" charset="0"/>
              </a:rPr>
              <a:t> </a:t>
            </a:r>
            <a:r>
              <a:rPr sz="1600" b="1" spc="-8" dirty="0">
                <a:solidFill>
                  <a:srgbClr val="12BE12"/>
                </a:solidFill>
                <a:latin typeface="Arial" panose="020B0604020202020204" pitchFamily="34" charset="0"/>
                <a:cs typeface="Arial" panose="020B0604020202020204" pitchFamily="34" charset="0"/>
              </a:rPr>
              <a:t>gene</a:t>
            </a:r>
            <a:r>
              <a:rPr sz="1600" b="1" spc="-48" dirty="0">
                <a:solidFill>
                  <a:srgbClr val="12BE12"/>
                </a:solidFill>
                <a:latin typeface="Arial" panose="020B0604020202020204" pitchFamily="34" charset="0"/>
                <a:cs typeface="Arial" panose="020B0604020202020204" pitchFamily="34" charset="0"/>
              </a:rPr>
              <a:t>r</a:t>
            </a:r>
            <a:r>
              <a:rPr sz="1600" b="1" spc="24" dirty="0">
                <a:solidFill>
                  <a:srgbClr val="12BE12"/>
                </a:solidFill>
                <a:latin typeface="Arial" panose="020B0604020202020204" pitchFamily="34" charset="0"/>
                <a:cs typeface="Arial" panose="020B0604020202020204" pitchFamily="34" charset="0"/>
              </a:rPr>
              <a:t>ation</a:t>
            </a:r>
            <a:endParaRPr sz="1600" b="1" dirty="0">
              <a:solidFill>
                <a:srgbClr val="12BE12"/>
              </a:solidFill>
              <a:latin typeface="Arial" panose="020B0604020202020204" pitchFamily="34" charset="0"/>
              <a:cs typeface="Arial" panose="020B0604020202020204" pitchFamily="34" charset="0"/>
            </a:endParaRPr>
          </a:p>
          <a:p>
            <a:pPr marL="228600" indent="-171450">
              <a:spcBef>
                <a:spcPts val="856"/>
              </a:spcBef>
              <a:buAutoNum type="arabicPeriod"/>
              <a:tabLst>
                <a:tab pos="460220" algn="l"/>
              </a:tabLst>
            </a:pPr>
            <a:r>
              <a:rPr lang="en-US" sz="1600" b="1" spc="-24" dirty="0">
                <a:solidFill>
                  <a:srgbClr val="211714"/>
                </a:solidFill>
                <a:latin typeface="Arial" panose="020B0604020202020204" pitchFamily="34" charset="0"/>
                <a:cs typeface="Arial" panose="020B0604020202020204" pitchFamily="34" charset="0"/>
              </a:rPr>
              <a:t> </a:t>
            </a:r>
            <a:r>
              <a:rPr sz="1600" b="1" spc="-24" dirty="0">
                <a:solidFill>
                  <a:srgbClr val="211714"/>
                </a:solidFill>
                <a:latin typeface="Arial" panose="020B0604020202020204" pitchFamily="34" charset="0"/>
                <a:cs typeface="Arial" panose="020B0604020202020204" pitchFamily="34" charset="0"/>
              </a:rPr>
              <a:t>(Open</a:t>
            </a:r>
            <a:r>
              <a:rPr sz="1600" b="1" spc="-48" dirty="0">
                <a:solidFill>
                  <a:srgbClr val="211714"/>
                </a:solidFill>
                <a:latin typeface="Arial" panose="020B0604020202020204" pitchFamily="34" charset="0"/>
                <a:cs typeface="Arial" panose="020B0604020202020204" pitchFamily="34" charset="0"/>
              </a:rPr>
              <a:t>R</a:t>
            </a:r>
            <a:r>
              <a:rPr sz="1600" b="1" spc="-63" dirty="0">
                <a:solidFill>
                  <a:srgbClr val="211714"/>
                </a:solidFill>
                <a:latin typeface="Arial" panose="020B0604020202020204" pitchFamily="34" charset="0"/>
                <a:cs typeface="Arial" panose="020B0604020202020204" pitchFamily="34" charset="0"/>
              </a:rPr>
              <a:t>O</a:t>
            </a:r>
            <a:r>
              <a:rPr sz="1600" b="1" spc="-95" dirty="0">
                <a:solidFill>
                  <a:srgbClr val="211714"/>
                </a:solidFill>
                <a:latin typeface="Arial" panose="020B0604020202020204" pitchFamily="34" charset="0"/>
                <a:cs typeface="Arial" panose="020B0604020202020204" pitchFamily="34" charset="0"/>
              </a:rPr>
              <a:t>AD)</a:t>
            </a:r>
            <a:r>
              <a:rPr sz="1600" b="1" spc="-71" dirty="0">
                <a:solidFill>
                  <a:srgbClr val="211714"/>
                </a:solidFill>
                <a:latin typeface="Arial" panose="020B0604020202020204" pitchFamily="34" charset="0"/>
                <a:cs typeface="Arial" panose="020B0604020202020204" pitchFamily="34" charset="0"/>
              </a:rPr>
              <a:t> </a:t>
            </a:r>
            <a:r>
              <a:rPr sz="1600" b="1" dirty="0">
                <a:solidFill>
                  <a:srgbClr val="211714"/>
                </a:solidFill>
                <a:latin typeface="Arial" panose="020B0604020202020204" pitchFamily="34" charset="0"/>
                <a:cs typeface="Arial" panose="020B0604020202020204" pitchFamily="34" charset="0"/>
              </a:rPr>
              <a:t>task</a:t>
            </a:r>
            <a:r>
              <a:rPr sz="1600" b="1" spc="-63" dirty="0">
                <a:solidFill>
                  <a:srgbClr val="211714"/>
                </a:solidFill>
                <a:latin typeface="Arial" panose="020B0604020202020204" pitchFamily="34" charset="0"/>
                <a:cs typeface="Arial" panose="020B0604020202020204" pitchFamily="34" charset="0"/>
              </a:rPr>
              <a:t> </a:t>
            </a:r>
            <a:r>
              <a:rPr sz="1600" b="1" spc="-8" dirty="0">
                <a:solidFill>
                  <a:srgbClr val="211714"/>
                </a:solidFill>
                <a:latin typeface="Arial" panose="020B0604020202020204" pitchFamily="34" charset="0"/>
                <a:cs typeface="Arial" panose="020B0604020202020204" pitchFamily="34" charset="0"/>
              </a:rPr>
              <a:t>e</a:t>
            </a:r>
            <a:r>
              <a:rPr sz="1600" b="1" spc="-79" dirty="0">
                <a:solidFill>
                  <a:srgbClr val="211714"/>
                </a:solidFill>
                <a:latin typeface="Arial" panose="020B0604020202020204" pitchFamily="34" charset="0"/>
                <a:cs typeface="Arial" panose="020B0604020202020204" pitchFamily="34" charset="0"/>
              </a:rPr>
              <a:t>x</a:t>
            </a:r>
            <a:r>
              <a:rPr sz="1600" b="1" dirty="0">
                <a:solidFill>
                  <a:srgbClr val="211714"/>
                </a:solidFill>
                <a:latin typeface="Arial" panose="020B0604020202020204" pitchFamily="34" charset="0"/>
                <a:cs typeface="Arial" panose="020B0604020202020204" pitchFamily="34" charset="0"/>
              </a:rPr>
              <a:t>e</a:t>
            </a:r>
            <a:r>
              <a:rPr sz="1600" b="1" spc="-24" dirty="0">
                <a:solidFill>
                  <a:srgbClr val="211714"/>
                </a:solidFill>
                <a:latin typeface="Arial" panose="020B0604020202020204" pitchFamily="34" charset="0"/>
                <a:cs typeface="Arial" panose="020B0604020202020204" pitchFamily="34" charset="0"/>
              </a:rPr>
              <a:t>c</a:t>
            </a:r>
            <a:r>
              <a:rPr sz="1600" b="1" spc="32" dirty="0">
                <a:solidFill>
                  <a:srgbClr val="211714"/>
                </a:solidFill>
                <a:latin typeface="Arial" panose="020B0604020202020204" pitchFamily="34" charset="0"/>
                <a:cs typeface="Arial" panose="020B0604020202020204" pitchFamily="34" charset="0"/>
              </a:rPr>
              <a:t>ution</a:t>
            </a:r>
            <a:endParaRPr sz="1600" b="1" dirty="0">
              <a:latin typeface="Arial" panose="020B0604020202020204" pitchFamily="34" charset="0"/>
              <a:cs typeface="Arial" panose="020B0604020202020204" pitchFamily="34" charset="0"/>
            </a:endParaRPr>
          </a:p>
        </p:txBody>
      </p:sp>
      <p:pic>
        <p:nvPicPr>
          <p:cNvPr id="8" name="图片 4" descr="表格&#10;&#10;描述已自动生成">
            <a:extLst>
              <a:ext uri="{FF2B5EF4-FFF2-40B4-BE49-F238E27FC236}">
                <a16:creationId xmlns:a16="http://schemas.microsoft.com/office/drawing/2014/main" id="{161B87E6-D7E9-7ECC-4905-ADFD0363F4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638" r="50526"/>
          <a:stretch/>
        </p:blipFill>
        <p:spPr>
          <a:xfrm>
            <a:off x="201136" y="3500005"/>
            <a:ext cx="2862200" cy="2977956"/>
          </a:xfrm>
          <a:prstGeom prst="rect">
            <a:avLst/>
          </a:prstGeom>
        </p:spPr>
      </p:pic>
      <p:sp>
        <p:nvSpPr>
          <p:cNvPr id="12" name="TextBox 11">
            <a:extLst>
              <a:ext uri="{FF2B5EF4-FFF2-40B4-BE49-F238E27FC236}">
                <a16:creationId xmlns:a16="http://schemas.microsoft.com/office/drawing/2014/main" id="{9DA385D7-FEEB-BB97-98C6-DEA367A15778}"/>
              </a:ext>
            </a:extLst>
          </p:cNvPr>
          <p:cNvSpPr txBox="1"/>
          <p:nvPr/>
        </p:nvSpPr>
        <p:spPr>
          <a:xfrm>
            <a:off x="134213" y="1593280"/>
            <a:ext cx="7028587" cy="1754326"/>
          </a:xfrm>
          <a:prstGeom prst="rect">
            <a:avLst/>
          </a:prstGeom>
          <a:solidFill>
            <a:schemeClr val="accent4">
              <a:lumMod val="20000"/>
              <a:lumOff val="80000"/>
            </a:schemeClr>
          </a:solidFill>
          <a:ln w="38100">
            <a:solidFill>
              <a:srgbClr val="FF0000"/>
            </a:solidFill>
          </a:ln>
        </p:spPr>
        <p:txBody>
          <a:bodyPr wrap="square" rtlCol="0">
            <a:spAutoFit/>
          </a:bodyPr>
          <a:lstStyle/>
          <a:p>
            <a:pPr algn="ctr"/>
            <a:r>
              <a:rPr lang="en-US" b="1" dirty="0">
                <a:latin typeface="Arial" panose="020B0604020202020204" pitchFamily="34" charset="0"/>
                <a:cs typeface="Arial" panose="020B0604020202020204" pitchFamily="34" charset="0"/>
              </a:rPr>
              <a:t>#1. User Requirement</a:t>
            </a:r>
          </a:p>
          <a:p>
            <a:r>
              <a:rPr lang="en-US" dirty="0">
                <a:latin typeface="Arial" panose="020B0604020202020204" pitchFamily="34" charset="0"/>
                <a:cs typeface="Arial" panose="020B0604020202020204" pitchFamily="34" charset="0"/>
              </a:rPr>
              <a:t>For the design named “</a:t>
            </a:r>
            <a:r>
              <a:rPr lang="en-US" dirty="0" err="1">
                <a:latin typeface="Arial" panose="020B0604020202020204" pitchFamily="34" charset="0"/>
                <a:cs typeface="Arial" panose="020B0604020202020204" pitchFamily="34" charset="0"/>
              </a:rPr>
              <a:t>aes</a:t>
            </a:r>
            <a:r>
              <a:rPr lang="en-US" dirty="0">
                <a:latin typeface="Arial" panose="020B0604020202020204" pitchFamily="34" charset="0"/>
                <a:cs typeface="Arial" panose="020B0604020202020204" pitchFamily="34" charset="0"/>
              </a:rPr>
              <a:t>” on the platform “asap7”, please perform synthesis with a clock period of 5, followed by floorplan with a core utilization of 70%. Then, execute placement with a density of 0.8. Next, proceed with CTS to fix 40% of violating paths. Finally, evaluate the performance after routing using “power” metric.</a:t>
            </a:r>
          </a:p>
        </p:txBody>
      </p:sp>
      <p:pic>
        <p:nvPicPr>
          <p:cNvPr id="15" name="图片 4" descr="表格&#10;&#10;描述已自动生成">
            <a:extLst>
              <a:ext uri="{FF2B5EF4-FFF2-40B4-BE49-F238E27FC236}">
                <a16:creationId xmlns:a16="http://schemas.microsoft.com/office/drawing/2014/main" id="{2637F054-7FE7-17AE-297D-A3E4584F70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526" t="20638"/>
          <a:stretch/>
        </p:blipFill>
        <p:spPr>
          <a:xfrm>
            <a:off x="3310000" y="3499044"/>
            <a:ext cx="2862200" cy="2977956"/>
          </a:xfrm>
          <a:prstGeom prst="rect">
            <a:avLst/>
          </a:prstGeom>
        </p:spPr>
      </p:pic>
      <p:sp>
        <p:nvSpPr>
          <p:cNvPr id="16" name="TextBox 15">
            <a:extLst>
              <a:ext uri="{FF2B5EF4-FFF2-40B4-BE49-F238E27FC236}">
                <a16:creationId xmlns:a16="http://schemas.microsoft.com/office/drawing/2014/main" id="{C281A696-C197-688B-2299-8FBD7AA392E5}"/>
              </a:ext>
            </a:extLst>
          </p:cNvPr>
          <p:cNvSpPr txBox="1"/>
          <p:nvPr/>
        </p:nvSpPr>
        <p:spPr>
          <a:xfrm>
            <a:off x="609600" y="6581001"/>
            <a:ext cx="5181600" cy="276999"/>
          </a:xfrm>
          <a:prstGeom prst="rect">
            <a:avLst/>
          </a:prstGeom>
          <a:solidFill>
            <a:srgbClr val="FFFF00"/>
          </a:solidFill>
        </p:spPr>
        <p:txBody>
          <a:bodyPr wrap="square" rtlCol="0">
            <a:spAutoFit/>
          </a:bodyPr>
          <a:lstStyle/>
          <a:p>
            <a:r>
              <a:rPr lang="en-US" sz="1200" dirty="0"/>
              <a:t>Thanks to: Prof. Bei Yu, CUHK – see </a:t>
            </a:r>
            <a:r>
              <a:rPr lang="en-US" sz="1200" dirty="0">
                <a:hlinkClick r:id="rId4"/>
              </a:rPr>
              <a:t>https://arxiv.org/pdf/2308.10204.pdf</a:t>
            </a:r>
            <a:r>
              <a:rPr lang="en-US" sz="1200" dirty="0"/>
              <a:t> </a:t>
            </a:r>
          </a:p>
        </p:txBody>
      </p:sp>
    </p:spTree>
    <p:extLst>
      <p:ext uri="{BB962C8B-B14F-4D97-AF65-F5344CB8AC3E}">
        <p14:creationId xmlns:p14="http://schemas.microsoft.com/office/powerpoint/2010/main" val="40890659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1C199-ACCC-3393-E9FD-86F6DB508066}"/>
              </a:ext>
            </a:extLst>
          </p:cNvPr>
          <p:cNvSpPr>
            <a:spLocks noGrp="1"/>
          </p:cNvSpPr>
          <p:nvPr>
            <p:ph type="title"/>
          </p:nvPr>
        </p:nvSpPr>
        <p:spPr>
          <a:xfrm>
            <a:off x="68580" y="110173"/>
            <a:ext cx="9143999" cy="595312"/>
          </a:xfrm>
        </p:spPr>
        <p:txBody>
          <a:bodyPr/>
          <a:lstStyle/>
          <a:p>
            <a:r>
              <a:rPr lang="en-US" sz="2450" dirty="0"/>
              <a:t>LLM with EDA Domain Knowledge</a:t>
            </a:r>
          </a:p>
        </p:txBody>
      </p:sp>
      <p:sp>
        <p:nvSpPr>
          <p:cNvPr id="4" name="object 3">
            <a:extLst>
              <a:ext uri="{FF2B5EF4-FFF2-40B4-BE49-F238E27FC236}">
                <a16:creationId xmlns:a16="http://schemas.microsoft.com/office/drawing/2014/main" id="{02CB2EC0-100E-D02F-3438-7BB75A974B82}"/>
              </a:ext>
            </a:extLst>
          </p:cNvPr>
          <p:cNvSpPr txBox="1"/>
          <p:nvPr/>
        </p:nvSpPr>
        <p:spPr>
          <a:xfrm>
            <a:off x="0" y="838200"/>
            <a:ext cx="9143999" cy="739958"/>
          </a:xfrm>
          <a:prstGeom prst="rect">
            <a:avLst/>
          </a:prstGeom>
        </p:spPr>
        <p:txBody>
          <a:bodyPr vert="horz" wrap="square" lIns="0" tIns="20141" rIns="0" bIns="0" rtlCol="0">
            <a:spAutoFit/>
          </a:bodyPr>
          <a:lstStyle/>
          <a:p>
            <a:pPr marL="19050" marR="8056">
              <a:lnSpc>
                <a:spcPct val="118000"/>
              </a:lnSpc>
              <a:spcBef>
                <a:spcPts val="159"/>
              </a:spcBef>
            </a:pPr>
            <a:r>
              <a:rPr lang="en-US" sz="2000" b="1" spc="16" dirty="0">
                <a:latin typeface="Arial" panose="020B0604020202020204" pitchFamily="34" charset="0"/>
                <a:cs typeface="Arial" panose="020B0604020202020204" pitchFamily="34" charset="0"/>
              </a:rPr>
              <a:t>  </a:t>
            </a:r>
            <a:r>
              <a:rPr lang="en-US" sz="2000" b="1" spc="16" dirty="0" err="1">
                <a:latin typeface="Arial" panose="020B0604020202020204" pitchFamily="34" charset="0"/>
                <a:cs typeface="Arial" panose="020B0604020202020204" pitchFamily="34" charset="0"/>
              </a:rPr>
              <a:t>ChatEDA</a:t>
            </a:r>
            <a:r>
              <a:rPr lang="en-US" sz="2000" b="1" spc="16" dirty="0">
                <a:latin typeface="Arial" panose="020B0604020202020204" pitchFamily="34" charset="0"/>
                <a:cs typeface="Arial" panose="020B0604020202020204" pitchFamily="34" charset="0"/>
              </a:rPr>
              <a:t> is based on an LLM + fine-tuning with EDA domain knowledge    </a:t>
            </a:r>
          </a:p>
          <a:p>
            <a:pPr marL="19050" marR="8056">
              <a:lnSpc>
                <a:spcPct val="118000"/>
              </a:lnSpc>
              <a:spcBef>
                <a:spcPts val="159"/>
              </a:spcBef>
            </a:pPr>
            <a:r>
              <a:rPr lang="en-US" sz="2000" b="1" spc="16" dirty="0">
                <a:latin typeface="Arial" panose="020B0604020202020204" pitchFamily="34" charset="0"/>
                <a:cs typeface="Arial" panose="020B0604020202020204" pitchFamily="34" charset="0"/>
                <a:sym typeface="Wingdings" panose="05000000000000000000" pitchFamily="2" charset="2"/>
              </a:rPr>
              <a:t>      </a:t>
            </a:r>
            <a:r>
              <a:rPr lang="en-US" b="1" spc="16" dirty="0">
                <a:latin typeface="Arial" panose="020B0604020202020204" pitchFamily="34" charset="0"/>
                <a:cs typeface="Arial" panose="020B0604020202020204" pitchFamily="34" charset="0"/>
                <a:sym typeface="Wingdings" panose="05000000000000000000" pitchFamily="2" charset="2"/>
              </a:rPr>
              <a:t> </a:t>
            </a:r>
            <a:r>
              <a:rPr lang="en-US" b="1" spc="16" dirty="0">
                <a:latin typeface="Arial" panose="020B0604020202020204" pitchFamily="34" charset="0"/>
                <a:cs typeface="Arial" panose="020B0604020202020204" pitchFamily="34" charset="0"/>
              </a:rPr>
              <a:t>outperforms GPT-4 in various domain-specific tasks</a:t>
            </a:r>
          </a:p>
        </p:txBody>
      </p:sp>
      <p:pic>
        <p:nvPicPr>
          <p:cNvPr id="3" name="图片 144" descr="图表, 条形图, 树状图&#10;&#10;描述已自动生成">
            <a:extLst>
              <a:ext uri="{FF2B5EF4-FFF2-40B4-BE49-F238E27FC236}">
                <a16:creationId xmlns:a16="http://schemas.microsoft.com/office/drawing/2014/main" id="{8CA95511-2E8B-A4BC-1631-7B7E6830B4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321" y="2180618"/>
            <a:ext cx="4443339" cy="2690380"/>
          </a:xfrm>
          <a:prstGeom prst="rect">
            <a:avLst/>
          </a:prstGeom>
          <a:ln w="38100">
            <a:solidFill>
              <a:srgbClr val="FF0000"/>
            </a:solidFill>
          </a:ln>
        </p:spPr>
      </p:pic>
      <p:pic>
        <p:nvPicPr>
          <p:cNvPr id="6" name="图片 146" descr="图示&#10;&#10;描述已自动生成">
            <a:extLst>
              <a:ext uri="{FF2B5EF4-FFF2-40B4-BE49-F238E27FC236}">
                <a16:creationId xmlns:a16="http://schemas.microsoft.com/office/drawing/2014/main" id="{06BB165A-1BED-3084-43A4-524DE3BB59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75" y="2133600"/>
            <a:ext cx="4393625" cy="2824780"/>
          </a:xfrm>
          <a:prstGeom prst="rect">
            <a:avLst/>
          </a:prstGeom>
        </p:spPr>
      </p:pic>
      <p:sp>
        <p:nvSpPr>
          <p:cNvPr id="7" name="object 142">
            <a:extLst>
              <a:ext uri="{FF2B5EF4-FFF2-40B4-BE49-F238E27FC236}">
                <a16:creationId xmlns:a16="http://schemas.microsoft.com/office/drawing/2014/main" id="{59259735-93AB-7A51-0085-28BF474EE875}"/>
              </a:ext>
            </a:extLst>
          </p:cNvPr>
          <p:cNvSpPr txBox="1"/>
          <p:nvPr/>
        </p:nvSpPr>
        <p:spPr>
          <a:xfrm>
            <a:off x="68580" y="5438442"/>
            <a:ext cx="8612178" cy="276558"/>
          </a:xfrm>
          <a:prstGeom prst="rect">
            <a:avLst/>
          </a:prstGeom>
        </p:spPr>
        <p:txBody>
          <a:bodyPr vert="horz" wrap="square" lIns="0" tIns="56395" rIns="0" bIns="0" rtlCol="0">
            <a:spAutoFit/>
          </a:bodyPr>
          <a:lstStyle/>
          <a:p>
            <a:pPr marL="146022">
              <a:spcBef>
                <a:spcPts val="444"/>
              </a:spcBef>
            </a:pPr>
            <a:r>
              <a:rPr sz="1427" spc="-40" dirty="0">
                <a:solidFill>
                  <a:srgbClr val="382F2C"/>
                </a:solidFill>
                <a:latin typeface="Arial" panose="020B0604020202020204" pitchFamily="34" charset="0"/>
                <a:cs typeface="Arial" panose="020B0604020202020204" pitchFamily="34" charset="0"/>
              </a:rPr>
              <a:t>For</a:t>
            </a:r>
            <a:r>
              <a:rPr sz="1427" spc="-48" dirty="0">
                <a:solidFill>
                  <a:srgbClr val="382F2C"/>
                </a:solidFill>
                <a:latin typeface="Arial" panose="020B0604020202020204" pitchFamily="34" charset="0"/>
                <a:cs typeface="Arial" panose="020B0604020202020204" pitchFamily="34" charset="0"/>
              </a:rPr>
              <a:t> </a:t>
            </a:r>
            <a:r>
              <a:rPr sz="1427" spc="8" dirty="0">
                <a:solidFill>
                  <a:srgbClr val="382F2C"/>
                </a:solidFill>
                <a:latin typeface="Arial" panose="020B0604020202020204" pitchFamily="34" charset="0"/>
                <a:cs typeface="Arial" panose="020B0604020202020204" pitchFamily="34" charset="0"/>
              </a:rPr>
              <a:t>more</a:t>
            </a:r>
            <a:r>
              <a:rPr sz="1427" spc="-40" dirty="0">
                <a:solidFill>
                  <a:srgbClr val="382F2C"/>
                </a:solidFill>
                <a:latin typeface="Arial" panose="020B0604020202020204" pitchFamily="34" charset="0"/>
                <a:cs typeface="Arial" panose="020B0604020202020204" pitchFamily="34" charset="0"/>
              </a:rPr>
              <a:t> </a:t>
            </a:r>
            <a:r>
              <a:rPr sz="1427" spc="8" dirty="0">
                <a:solidFill>
                  <a:srgbClr val="382F2C"/>
                </a:solidFill>
                <a:latin typeface="Arial" panose="020B0604020202020204" pitchFamily="34" charset="0"/>
                <a:cs typeface="Arial" panose="020B0604020202020204" pitchFamily="34" charset="0"/>
              </a:rPr>
              <a:t>details,</a:t>
            </a:r>
            <a:r>
              <a:rPr sz="1427" spc="-40" dirty="0">
                <a:solidFill>
                  <a:srgbClr val="382F2C"/>
                </a:solidFill>
                <a:latin typeface="Arial" panose="020B0604020202020204" pitchFamily="34" charset="0"/>
                <a:cs typeface="Arial" panose="020B0604020202020204" pitchFamily="34" charset="0"/>
              </a:rPr>
              <a:t> </a:t>
            </a:r>
            <a:r>
              <a:rPr sz="1427" spc="16" dirty="0">
                <a:solidFill>
                  <a:srgbClr val="382F2C"/>
                </a:solidFill>
                <a:latin typeface="Arial" panose="020B0604020202020204" pitchFamily="34" charset="0"/>
                <a:cs typeface="Arial" panose="020B0604020202020204" pitchFamily="34" charset="0"/>
              </a:rPr>
              <a:t>please</a:t>
            </a:r>
            <a:r>
              <a:rPr sz="1427" spc="-40" dirty="0">
                <a:solidFill>
                  <a:srgbClr val="382F2C"/>
                </a:solidFill>
                <a:latin typeface="Arial" panose="020B0604020202020204" pitchFamily="34" charset="0"/>
                <a:cs typeface="Arial" panose="020B0604020202020204" pitchFamily="34" charset="0"/>
              </a:rPr>
              <a:t> </a:t>
            </a:r>
            <a:r>
              <a:rPr sz="1427" dirty="0">
                <a:solidFill>
                  <a:srgbClr val="382F2C"/>
                </a:solidFill>
                <a:latin typeface="Arial" panose="020B0604020202020204" pitchFamily="34" charset="0"/>
                <a:cs typeface="Arial" panose="020B0604020202020204" pitchFamily="34" charset="0"/>
              </a:rPr>
              <a:t>refer</a:t>
            </a:r>
            <a:r>
              <a:rPr sz="1427" spc="-40" dirty="0">
                <a:solidFill>
                  <a:srgbClr val="382F2C"/>
                </a:solidFill>
                <a:latin typeface="Arial" panose="020B0604020202020204" pitchFamily="34" charset="0"/>
                <a:cs typeface="Arial" panose="020B0604020202020204" pitchFamily="34" charset="0"/>
              </a:rPr>
              <a:t> </a:t>
            </a:r>
            <a:r>
              <a:rPr sz="1427" spc="16" dirty="0">
                <a:solidFill>
                  <a:srgbClr val="382F2C"/>
                </a:solidFill>
                <a:latin typeface="Arial" panose="020B0604020202020204" pitchFamily="34" charset="0"/>
                <a:cs typeface="Arial" panose="020B0604020202020204" pitchFamily="34" charset="0"/>
              </a:rPr>
              <a:t>to</a:t>
            </a:r>
            <a:r>
              <a:rPr sz="1427" spc="-40" dirty="0">
                <a:solidFill>
                  <a:srgbClr val="382F2C"/>
                </a:solidFill>
                <a:latin typeface="Arial" panose="020B0604020202020204" pitchFamily="34" charset="0"/>
                <a:cs typeface="Arial" panose="020B0604020202020204" pitchFamily="34" charset="0"/>
              </a:rPr>
              <a:t> </a:t>
            </a:r>
            <a:r>
              <a:rPr lang="en-US" sz="1427" spc="-40" dirty="0">
                <a:solidFill>
                  <a:srgbClr val="382F2C"/>
                </a:solidFill>
                <a:latin typeface="Arial" panose="020B0604020202020204" pitchFamily="34" charset="0"/>
                <a:cs typeface="Arial" panose="020B0604020202020204" pitchFamily="34" charset="0"/>
              </a:rPr>
              <a:t>the </a:t>
            </a:r>
            <a:r>
              <a:rPr sz="1427" spc="-71" dirty="0">
                <a:solidFill>
                  <a:srgbClr val="382F2C"/>
                </a:solidFill>
                <a:latin typeface="Arial" panose="020B0604020202020204" pitchFamily="34" charset="0"/>
                <a:cs typeface="Arial" panose="020B0604020202020204" pitchFamily="34" charset="0"/>
              </a:rPr>
              <a:t>MLCAD’23</a:t>
            </a:r>
            <a:r>
              <a:rPr sz="1427" spc="-40" dirty="0">
                <a:solidFill>
                  <a:srgbClr val="382F2C"/>
                </a:solidFill>
                <a:latin typeface="Arial" panose="020B0604020202020204" pitchFamily="34" charset="0"/>
                <a:cs typeface="Arial" panose="020B0604020202020204" pitchFamily="34" charset="0"/>
              </a:rPr>
              <a:t> </a:t>
            </a:r>
            <a:r>
              <a:rPr sz="1427" spc="8" dirty="0">
                <a:solidFill>
                  <a:srgbClr val="382F2C"/>
                </a:solidFill>
                <a:latin typeface="Arial" panose="020B0604020202020204" pitchFamily="34" charset="0"/>
                <a:cs typeface="Arial" panose="020B0604020202020204" pitchFamily="34" charset="0"/>
              </a:rPr>
              <a:t>paper</a:t>
            </a:r>
            <a:r>
              <a:rPr sz="1427" spc="-48" dirty="0">
                <a:solidFill>
                  <a:srgbClr val="382F2C"/>
                </a:solidFill>
                <a:latin typeface="Arial" panose="020B0604020202020204" pitchFamily="34" charset="0"/>
                <a:cs typeface="Arial" panose="020B0604020202020204" pitchFamily="34" charset="0"/>
              </a:rPr>
              <a:t> </a:t>
            </a:r>
            <a:r>
              <a:rPr sz="1427" spc="-56" dirty="0">
                <a:solidFill>
                  <a:srgbClr val="382F2C"/>
                </a:solidFill>
                <a:latin typeface="Arial" panose="020B0604020202020204" pitchFamily="34" charset="0"/>
                <a:cs typeface="Arial" panose="020B0604020202020204" pitchFamily="34" charset="0"/>
              </a:rPr>
              <a:t>(arXiv:</a:t>
            </a:r>
            <a:r>
              <a:rPr sz="1427" spc="103" dirty="0">
                <a:solidFill>
                  <a:srgbClr val="382F2C"/>
                </a:solidFill>
                <a:latin typeface="Arial" panose="020B0604020202020204" pitchFamily="34" charset="0"/>
                <a:cs typeface="Arial" panose="020B0604020202020204" pitchFamily="34" charset="0"/>
              </a:rPr>
              <a:t> </a:t>
            </a:r>
            <a:r>
              <a:rPr sz="1427" spc="-79" dirty="0">
                <a:solidFill>
                  <a:srgbClr val="382F2C"/>
                </a:solidFill>
                <a:latin typeface="Arial" panose="020B0604020202020204" pitchFamily="34" charset="0"/>
                <a:cs typeface="Arial" panose="020B0604020202020204" pitchFamily="34" charset="0"/>
              </a:rPr>
              <a:t>2308.10204)</a:t>
            </a:r>
            <a:r>
              <a:rPr sz="1427" spc="-40" dirty="0">
                <a:solidFill>
                  <a:srgbClr val="382F2C"/>
                </a:solidFill>
                <a:latin typeface="Arial" panose="020B0604020202020204" pitchFamily="34" charset="0"/>
                <a:cs typeface="Arial" panose="020B0604020202020204" pitchFamily="34" charset="0"/>
              </a:rPr>
              <a:t> </a:t>
            </a:r>
            <a:r>
              <a:rPr sz="1427" spc="24" dirty="0">
                <a:solidFill>
                  <a:srgbClr val="382F2C"/>
                </a:solidFill>
                <a:latin typeface="Arial" panose="020B0604020202020204" pitchFamily="34" charset="0"/>
                <a:cs typeface="Arial" panose="020B0604020202020204" pitchFamily="34" charset="0"/>
              </a:rPr>
              <a:t>or</a:t>
            </a:r>
            <a:r>
              <a:rPr sz="1427" spc="-40" dirty="0">
                <a:solidFill>
                  <a:srgbClr val="382F2C"/>
                </a:solidFill>
                <a:latin typeface="Arial" panose="020B0604020202020204" pitchFamily="34" charset="0"/>
                <a:cs typeface="Arial" panose="020B0604020202020204" pitchFamily="34" charset="0"/>
              </a:rPr>
              <a:t> </a:t>
            </a:r>
            <a:r>
              <a:rPr sz="1427" spc="8" dirty="0">
                <a:solidFill>
                  <a:srgbClr val="382F2C"/>
                </a:solidFill>
                <a:latin typeface="Arial" panose="020B0604020202020204" pitchFamily="34" charset="0"/>
                <a:cs typeface="Arial" panose="020B0604020202020204" pitchFamily="34" charset="0"/>
              </a:rPr>
              <a:t>contact</a:t>
            </a:r>
            <a:r>
              <a:rPr lang="zh-CN" altLang="en-US" sz="1427" dirty="0">
                <a:latin typeface="Arial" panose="020B0604020202020204" pitchFamily="34" charset="0"/>
                <a:cs typeface="Arial" panose="020B0604020202020204" pitchFamily="34" charset="0"/>
              </a:rPr>
              <a:t> </a:t>
            </a:r>
            <a:r>
              <a:rPr sz="1427" spc="-8" dirty="0">
                <a:solidFill>
                  <a:srgbClr val="382F2C"/>
                </a:solidFill>
                <a:latin typeface="Arial" panose="020B0604020202020204" pitchFamily="34" charset="0"/>
                <a:cs typeface="Arial" panose="020B0604020202020204" pitchFamily="34" charset="0"/>
                <a:hlinkClick r:id="rId5"/>
              </a:rPr>
              <a:t>byu@cse.cuhk.edu.hk</a:t>
            </a:r>
            <a:endParaRPr sz="1427"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83FA122-78ED-65C1-7689-96E66C89485A}"/>
              </a:ext>
            </a:extLst>
          </p:cNvPr>
          <p:cNvSpPr txBox="1"/>
          <p:nvPr/>
        </p:nvSpPr>
        <p:spPr>
          <a:xfrm>
            <a:off x="609600" y="6581001"/>
            <a:ext cx="2209800" cy="276999"/>
          </a:xfrm>
          <a:prstGeom prst="rect">
            <a:avLst/>
          </a:prstGeom>
          <a:solidFill>
            <a:srgbClr val="FFFF00"/>
          </a:solidFill>
        </p:spPr>
        <p:txBody>
          <a:bodyPr wrap="square" rtlCol="0">
            <a:spAutoFit/>
          </a:bodyPr>
          <a:lstStyle/>
          <a:p>
            <a:r>
              <a:rPr lang="en-US" sz="1200" dirty="0"/>
              <a:t>Thanks to: Prof. Bei Yu, CUHK</a:t>
            </a:r>
          </a:p>
        </p:txBody>
      </p:sp>
    </p:spTree>
    <p:extLst>
      <p:ext uri="{BB962C8B-B14F-4D97-AF65-F5344CB8AC3E}">
        <p14:creationId xmlns:p14="http://schemas.microsoft.com/office/powerpoint/2010/main" val="240670366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b="1" dirty="0">
                <a:solidFill>
                  <a:srgbClr val="254061"/>
                </a:solidFill>
              </a:rPr>
              <a:t>Agenda</a:t>
            </a:r>
            <a:endParaRPr lang="en-US" sz="2400" dirty="0"/>
          </a:p>
        </p:txBody>
      </p:sp>
      <p:sp>
        <p:nvSpPr>
          <p:cNvPr id="7" name="Google Shape;347;p7">
            <a:extLst>
              <a:ext uri="{FF2B5EF4-FFF2-40B4-BE49-F238E27FC236}">
                <a16:creationId xmlns:a16="http://schemas.microsoft.com/office/drawing/2014/main" id="{CC4F269E-CF9A-49AA-98E2-12D4E2C85E8A}"/>
              </a:ext>
            </a:extLst>
          </p:cNvPr>
          <p:cNvSpPr txBox="1">
            <a:spLocks/>
          </p:cNvSpPr>
          <p:nvPr/>
        </p:nvSpPr>
        <p:spPr>
          <a:xfrm>
            <a:off x="135639" y="1046502"/>
            <a:ext cx="8864416" cy="4765964"/>
          </a:xfrm>
          <a:prstGeom prst="rect">
            <a:avLst/>
          </a:prstGeom>
          <a:noFill/>
          <a:ln>
            <a:noFill/>
          </a:ln>
        </p:spPr>
        <p:txBody>
          <a:bodyPr spcFirstLastPara="1" vert="horz" wrap="square" lIns="91425" tIns="45700" rIns="91425" bIns="45700" rtlCol="0" anchor="t" anchorCtr="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indent="-295275"/>
            <a:r>
              <a:rPr lang="en-US" sz="2400" b="1" dirty="0"/>
              <a:t>What is </a:t>
            </a:r>
            <a:r>
              <a:rPr lang="en-US" sz="2400" b="1" dirty="0" err="1"/>
              <a:t>OpenROAD</a:t>
            </a:r>
            <a:r>
              <a:rPr lang="en-US" sz="2400" b="1" dirty="0"/>
              <a:t> ?</a:t>
            </a:r>
          </a:p>
          <a:p>
            <a:pPr marL="346075" indent="-295275"/>
            <a:endParaRPr lang="en-US" sz="2400" b="1" dirty="0">
              <a:solidFill>
                <a:srgbClr val="FF0000"/>
              </a:solidFill>
            </a:endParaRPr>
          </a:p>
          <a:p>
            <a:pPr marL="346075" indent="-295275"/>
            <a:r>
              <a:rPr lang="en-US" sz="2400" b="1" dirty="0"/>
              <a:t>How did we get here ?   (The Journey)</a:t>
            </a:r>
          </a:p>
          <a:p>
            <a:pPr marL="346075" indent="-295275"/>
            <a:endParaRPr lang="en-US" sz="2400" b="1" dirty="0"/>
          </a:p>
          <a:p>
            <a:pPr marL="346075" indent="-295275"/>
            <a:r>
              <a:rPr lang="en-US" sz="2400" b="1" dirty="0">
                <a:solidFill>
                  <a:srgbClr val="FF0000"/>
                </a:solidFill>
              </a:rPr>
              <a:t>Where are we going ?  (The Roadmap)</a:t>
            </a:r>
          </a:p>
          <a:p>
            <a:pPr marL="630238" lvl="1" indent="-295275"/>
            <a:r>
              <a:rPr lang="en-US" sz="2000" b="1" dirty="0"/>
              <a:t>Tool Development</a:t>
            </a:r>
          </a:p>
          <a:p>
            <a:pPr marL="630238" lvl="1" indent="-295275"/>
            <a:r>
              <a:rPr lang="en-US" sz="2000" b="1" dirty="0"/>
              <a:t>Governance and Transition</a:t>
            </a:r>
          </a:p>
          <a:p>
            <a:pPr marL="630238" lvl="1" indent="-295275"/>
            <a:r>
              <a:rPr lang="en-US" sz="2000" b="1" dirty="0"/>
              <a:t>ML Enablement for </a:t>
            </a:r>
            <a:r>
              <a:rPr lang="en-US" sz="2000" b="1" dirty="0" err="1"/>
              <a:t>OpenROAD</a:t>
            </a:r>
            <a:endParaRPr lang="en-US" sz="2000" b="1" dirty="0"/>
          </a:p>
          <a:p>
            <a:pPr marL="630238" lvl="1" indent="-295275"/>
            <a:r>
              <a:rPr lang="en-US" sz="2000" b="1" dirty="0">
                <a:solidFill>
                  <a:srgbClr val="FF0000"/>
                </a:solidFill>
              </a:rPr>
              <a:t>Background Thoughts </a:t>
            </a:r>
          </a:p>
          <a:p>
            <a:pPr marL="230186" indent="-52386">
              <a:lnSpc>
                <a:spcPct val="85000"/>
              </a:lnSpc>
              <a:spcBef>
                <a:spcPts val="1000"/>
              </a:spcBef>
              <a:buSzPts val="2800"/>
              <a:buFont typeface="Arial"/>
              <a:buNone/>
            </a:pPr>
            <a:endParaRPr lang="en-US" sz="2000" dirty="0"/>
          </a:p>
        </p:txBody>
      </p:sp>
    </p:spTree>
    <p:extLst>
      <p:ext uri="{BB962C8B-B14F-4D97-AF65-F5344CB8AC3E}">
        <p14:creationId xmlns:p14="http://schemas.microsoft.com/office/powerpoint/2010/main" val="422017842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FBB80-1D90-844B-B823-26E851B78E98}"/>
              </a:ext>
            </a:extLst>
          </p:cNvPr>
          <p:cNvSpPr>
            <a:spLocks noGrp="1"/>
          </p:cNvSpPr>
          <p:nvPr>
            <p:ph type="title"/>
          </p:nvPr>
        </p:nvSpPr>
        <p:spPr/>
        <p:txBody>
          <a:bodyPr/>
          <a:lstStyle/>
          <a:p>
            <a:r>
              <a:rPr lang="en-US" dirty="0"/>
              <a:t>Background Thought #1: Bars Matter</a:t>
            </a:r>
          </a:p>
        </p:txBody>
      </p:sp>
      <p:sp>
        <p:nvSpPr>
          <p:cNvPr id="3" name="Content Placeholder 2">
            <a:extLst>
              <a:ext uri="{FF2B5EF4-FFF2-40B4-BE49-F238E27FC236}">
                <a16:creationId xmlns:a16="http://schemas.microsoft.com/office/drawing/2014/main" id="{5315A201-32B2-5248-9877-A35BA58BB0F3}"/>
              </a:ext>
            </a:extLst>
          </p:cNvPr>
          <p:cNvSpPr>
            <a:spLocks noGrp="1"/>
          </p:cNvSpPr>
          <p:nvPr>
            <p:ph idx="1"/>
          </p:nvPr>
        </p:nvSpPr>
        <p:spPr>
          <a:xfrm>
            <a:off x="0" y="914400"/>
            <a:ext cx="9023350" cy="5486401"/>
          </a:xfrm>
        </p:spPr>
        <p:txBody>
          <a:bodyPr/>
          <a:lstStyle/>
          <a:p>
            <a:r>
              <a:rPr lang="en-US" b="1" dirty="0"/>
              <a:t>Is it good enough?</a:t>
            </a:r>
            <a:endParaRPr lang="en-US" sz="2400" dirty="0"/>
          </a:p>
          <a:p>
            <a:pPr lvl="1"/>
            <a:r>
              <a:rPr lang="en-US" dirty="0"/>
              <a:t>Relevance (functionality, data, quality of results)</a:t>
            </a:r>
          </a:p>
          <a:p>
            <a:pPr lvl="2"/>
            <a:r>
              <a:rPr lang="en-US" sz="1800" dirty="0"/>
              <a:t>Foundry N5 vs. </a:t>
            </a:r>
            <a:r>
              <a:rPr lang="en-US" sz="1800" dirty="0">
                <a:hlinkClick r:id="rId3"/>
              </a:rPr>
              <a:t>ASAP7</a:t>
            </a:r>
            <a:r>
              <a:rPr lang="en-US" sz="1800" dirty="0"/>
              <a:t> / </a:t>
            </a:r>
            <a:r>
              <a:rPr lang="en-US" sz="1800" dirty="0">
                <a:hlinkClick r:id="rId4"/>
              </a:rPr>
              <a:t>ASAP5</a:t>
            </a:r>
            <a:endParaRPr lang="en-US" sz="1800" dirty="0"/>
          </a:p>
          <a:p>
            <a:pPr lvl="2"/>
            <a:r>
              <a:rPr lang="en-US" sz="1800" dirty="0"/>
              <a:t>Commercial SP&amp;R (PPAC) vs. academic/open-source SP&amp;R</a:t>
            </a:r>
          </a:p>
          <a:p>
            <a:pPr lvl="2"/>
            <a:r>
              <a:rPr lang="en-US" sz="1800" dirty="0"/>
              <a:t>Commercial product designs vs. open hardware designs</a:t>
            </a:r>
          </a:p>
          <a:p>
            <a:pPr lvl="1"/>
            <a:r>
              <a:rPr lang="en-US" dirty="0"/>
              <a:t>Quality, continuous improvement</a:t>
            </a:r>
          </a:p>
          <a:p>
            <a:pPr lvl="1"/>
            <a:r>
              <a:rPr lang="en-US" dirty="0"/>
              <a:t>Support</a:t>
            </a:r>
            <a:endParaRPr lang="en-US" b="1" dirty="0"/>
          </a:p>
          <a:p>
            <a:pPr>
              <a:spcBef>
                <a:spcPts val="1800"/>
              </a:spcBef>
            </a:pPr>
            <a:r>
              <a:rPr lang="en-US" b="1" dirty="0"/>
              <a:t>Can I rely on it?</a:t>
            </a:r>
          </a:p>
          <a:p>
            <a:pPr lvl="1"/>
            <a:r>
              <a:rPr lang="en-US" dirty="0"/>
              <a:t>Ph.D. students vs. design/EDA professionals</a:t>
            </a:r>
          </a:p>
          <a:p>
            <a:pPr lvl="1"/>
            <a:r>
              <a:rPr lang="en-US" dirty="0"/>
              <a:t>Documented, maintained, supported</a:t>
            </a:r>
          </a:p>
          <a:p>
            <a:pPr lvl="1"/>
            <a:r>
              <a:rPr lang="en-US" dirty="0"/>
              <a:t>User community</a:t>
            </a:r>
          </a:p>
          <a:p>
            <a:pPr lvl="1"/>
            <a:r>
              <a:rPr lang="en-US" dirty="0"/>
              <a:t>Availability, terms and conditions</a:t>
            </a:r>
          </a:p>
          <a:p>
            <a:pPr marL="0" indent="0">
              <a:buNone/>
            </a:pPr>
            <a:endParaRPr lang="en-US" dirty="0"/>
          </a:p>
        </p:txBody>
      </p:sp>
      <p:sp>
        <p:nvSpPr>
          <p:cNvPr id="5" name="TextBox 4">
            <a:extLst>
              <a:ext uri="{FF2B5EF4-FFF2-40B4-BE49-F238E27FC236}">
                <a16:creationId xmlns:a16="http://schemas.microsoft.com/office/drawing/2014/main" id="{BCC5D099-15C3-96E1-F277-CE59031941F1}"/>
              </a:ext>
            </a:extLst>
          </p:cNvPr>
          <p:cNvSpPr txBox="1"/>
          <p:nvPr/>
        </p:nvSpPr>
        <p:spPr>
          <a:xfrm>
            <a:off x="2167146" y="6096000"/>
            <a:ext cx="4843254" cy="400110"/>
          </a:xfrm>
          <a:prstGeom prst="rect">
            <a:avLst/>
          </a:prstGeom>
          <a:solidFill>
            <a:srgbClr val="FFFF00"/>
          </a:solidFill>
        </p:spPr>
        <p:txBody>
          <a:bodyPr wrap="square" rtlCol="0">
            <a:spAutoFit/>
          </a:bodyPr>
          <a:lstStyle/>
          <a:p>
            <a:r>
              <a:rPr lang="en-US" sz="2000" b="1" dirty="0">
                <a:solidFill>
                  <a:srgbClr val="FF0000"/>
                </a:solidFill>
              </a:rPr>
              <a:t>“more wood behind fewer arrows” ?</a:t>
            </a:r>
          </a:p>
        </p:txBody>
      </p:sp>
    </p:spTree>
    <p:extLst>
      <p:ext uri="{BB962C8B-B14F-4D97-AF65-F5344CB8AC3E}">
        <p14:creationId xmlns:p14="http://schemas.microsoft.com/office/powerpoint/2010/main" val="2025489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500"/>
                                        <p:tgtEl>
                                          <p:spTgt spid="3">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fade">
                                      <p:cBhvr>
                                        <p:cTn id="16" dur="500"/>
                                        <p:tgtEl>
                                          <p:spTgt spid="3">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fade">
                                      <p:cBhvr>
                                        <p:cTn id="19" dur="500"/>
                                        <p:tgtEl>
                                          <p:spTgt spid="3">
                                            <p:txEl>
                                              <p:pRg st="11" end="1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FBB80-1D90-844B-B823-26E851B78E98}"/>
              </a:ext>
            </a:extLst>
          </p:cNvPr>
          <p:cNvSpPr>
            <a:spLocks noGrp="1"/>
          </p:cNvSpPr>
          <p:nvPr>
            <p:ph type="title"/>
          </p:nvPr>
        </p:nvSpPr>
        <p:spPr>
          <a:xfrm>
            <a:off x="53975" y="76200"/>
            <a:ext cx="9013825" cy="595312"/>
          </a:xfrm>
        </p:spPr>
        <p:txBody>
          <a:bodyPr/>
          <a:lstStyle/>
          <a:p>
            <a:r>
              <a:rPr lang="en-US" dirty="0"/>
              <a:t>Background Thought #2: </a:t>
            </a:r>
            <a:r>
              <a:rPr lang="en-US" dirty="0" err="1"/>
              <a:t>Infrax</a:t>
            </a:r>
            <a:r>
              <a:rPr lang="en-US" dirty="0"/>
              <a:t> = Commodity</a:t>
            </a:r>
          </a:p>
        </p:txBody>
      </p:sp>
      <p:sp>
        <p:nvSpPr>
          <p:cNvPr id="3" name="Content Placeholder 2">
            <a:extLst>
              <a:ext uri="{FF2B5EF4-FFF2-40B4-BE49-F238E27FC236}">
                <a16:creationId xmlns:a16="http://schemas.microsoft.com/office/drawing/2014/main" id="{5315A201-32B2-5248-9877-A35BA58BB0F3}"/>
              </a:ext>
            </a:extLst>
          </p:cNvPr>
          <p:cNvSpPr>
            <a:spLocks noGrp="1"/>
          </p:cNvSpPr>
          <p:nvPr>
            <p:ph idx="1"/>
          </p:nvPr>
        </p:nvSpPr>
        <p:spPr>
          <a:xfrm>
            <a:off x="140153" y="914399"/>
            <a:ext cx="8982075" cy="5562601"/>
          </a:xfrm>
        </p:spPr>
        <p:txBody>
          <a:bodyPr/>
          <a:lstStyle/>
          <a:p>
            <a:pPr marL="174625" indent="-174625">
              <a:lnSpc>
                <a:spcPct val="100000"/>
              </a:lnSpc>
              <a:spcBef>
                <a:spcPts val="600"/>
              </a:spcBef>
            </a:pPr>
            <a:r>
              <a:rPr lang="en-US" b="1" dirty="0"/>
              <a:t>Claim: </a:t>
            </a:r>
            <a:r>
              <a:rPr lang="en-US" b="1" dirty="0">
                <a:solidFill>
                  <a:srgbClr val="1B00C0"/>
                </a:solidFill>
              </a:rPr>
              <a:t>Infrastructure is not differentiating </a:t>
            </a:r>
          </a:p>
          <a:p>
            <a:pPr marL="514350" lvl="1" indent="-174625">
              <a:lnSpc>
                <a:spcPct val="100000"/>
              </a:lnSpc>
              <a:spcBef>
                <a:spcPts val="600"/>
              </a:spcBef>
            </a:pPr>
            <a:r>
              <a:rPr lang="en-US" b="1" dirty="0"/>
              <a:t>This means </a:t>
            </a:r>
            <a:r>
              <a:rPr lang="en-US" b="1" i="1" dirty="0"/>
              <a:t>Pick one, move on</a:t>
            </a:r>
          </a:p>
          <a:p>
            <a:pPr>
              <a:lnSpc>
                <a:spcPct val="100000"/>
              </a:lnSpc>
              <a:spcBef>
                <a:spcPts val="600"/>
              </a:spcBef>
            </a:pPr>
            <a:r>
              <a:rPr lang="en-US" b="1" dirty="0"/>
              <a:t>For (digital) IC EDA and design:</a:t>
            </a:r>
          </a:p>
          <a:p>
            <a:pPr lvl="1">
              <a:lnSpc>
                <a:spcPct val="100000"/>
              </a:lnSpc>
              <a:spcBef>
                <a:spcPts val="600"/>
              </a:spcBef>
            </a:pPr>
            <a:r>
              <a:rPr lang="en-US" dirty="0"/>
              <a:t>Data model, DB, incremental STA, readers/writers, standards support, PDK support, logging, scripting, parallelization, GUI … </a:t>
            </a:r>
            <a:r>
              <a:rPr lang="en-US" b="1" dirty="0">
                <a:solidFill>
                  <a:srgbClr val="1B00C0"/>
                </a:solidFill>
              </a:rPr>
              <a:t>should be like plumbing and utilities</a:t>
            </a:r>
          </a:p>
          <a:p>
            <a:pPr marL="406400" lvl="1" indent="-177800">
              <a:lnSpc>
                <a:spcPct val="100000"/>
              </a:lnSpc>
              <a:spcBef>
                <a:spcPts val="600"/>
              </a:spcBef>
            </a:pPr>
            <a:r>
              <a:rPr lang="en-US" b="1" dirty="0"/>
              <a:t>“Don’t need to think about these” is also a Bar !</a:t>
            </a:r>
            <a:endParaRPr lang="en-US" sz="2000" b="1" dirty="0"/>
          </a:p>
          <a:p>
            <a:pPr marL="66675" indent="-177800">
              <a:lnSpc>
                <a:spcPct val="100000"/>
              </a:lnSpc>
              <a:spcBef>
                <a:spcPts val="600"/>
              </a:spcBef>
            </a:pPr>
            <a:r>
              <a:rPr lang="en-US" b="1" dirty="0"/>
              <a:t>See:</a:t>
            </a:r>
          </a:p>
          <a:p>
            <a:pPr marL="406400" lvl="1" indent="-177800">
              <a:lnSpc>
                <a:spcPct val="100000"/>
              </a:lnSpc>
              <a:spcBef>
                <a:spcPts val="600"/>
              </a:spcBef>
            </a:pPr>
            <a:r>
              <a:rPr lang="en-US" b="1" dirty="0" err="1"/>
              <a:t>OpenDB</a:t>
            </a:r>
            <a:endParaRPr lang="en-US" b="1" dirty="0"/>
          </a:p>
          <a:p>
            <a:pPr marL="406400" lvl="1" indent="-177800">
              <a:lnSpc>
                <a:spcPct val="100000"/>
              </a:lnSpc>
              <a:spcBef>
                <a:spcPts val="600"/>
              </a:spcBef>
            </a:pPr>
            <a:r>
              <a:rPr lang="en-US" b="1" dirty="0"/>
              <a:t>METRICS2.1</a:t>
            </a:r>
          </a:p>
          <a:p>
            <a:pPr marL="406400" lvl="1" indent="-177800">
              <a:lnSpc>
                <a:spcPct val="100000"/>
              </a:lnSpc>
              <a:spcBef>
                <a:spcPts val="600"/>
              </a:spcBef>
            </a:pPr>
            <a:r>
              <a:rPr lang="en-US" b="1" dirty="0" err="1"/>
              <a:t>OpenROAD</a:t>
            </a:r>
            <a:endParaRPr lang="en-US" b="1" dirty="0"/>
          </a:p>
          <a:p>
            <a:pPr marL="406400" lvl="1" indent="-177800">
              <a:lnSpc>
                <a:spcPct val="100000"/>
              </a:lnSpc>
              <a:spcBef>
                <a:spcPts val="600"/>
              </a:spcBef>
            </a:pPr>
            <a:r>
              <a:rPr lang="en-US" sz="2000" b="1" dirty="0"/>
              <a:t>…</a:t>
            </a:r>
          </a:p>
        </p:txBody>
      </p:sp>
      <p:sp>
        <p:nvSpPr>
          <p:cNvPr id="4" name="TextBox 3">
            <a:extLst>
              <a:ext uri="{FF2B5EF4-FFF2-40B4-BE49-F238E27FC236}">
                <a16:creationId xmlns:a16="http://schemas.microsoft.com/office/drawing/2014/main" id="{DB428202-CF30-9F3C-82FF-73E2B2390C77}"/>
              </a:ext>
            </a:extLst>
          </p:cNvPr>
          <p:cNvSpPr txBox="1"/>
          <p:nvPr/>
        </p:nvSpPr>
        <p:spPr>
          <a:xfrm>
            <a:off x="3352800" y="5105400"/>
            <a:ext cx="4800600" cy="400110"/>
          </a:xfrm>
          <a:prstGeom prst="rect">
            <a:avLst/>
          </a:prstGeom>
          <a:solidFill>
            <a:srgbClr val="FFFF00"/>
          </a:solidFill>
        </p:spPr>
        <p:txBody>
          <a:bodyPr wrap="square" rtlCol="0">
            <a:spAutoFit/>
          </a:bodyPr>
          <a:lstStyle/>
          <a:p>
            <a:pPr algn="ctr"/>
            <a:r>
              <a:rPr lang="en-US" sz="2000" b="1" dirty="0">
                <a:solidFill>
                  <a:srgbClr val="FF0000"/>
                </a:solidFill>
              </a:rPr>
              <a:t>“more wood behind fewer arrows” !</a:t>
            </a:r>
          </a:p>
        </p:txBody>
      </p:sp>
    </p:spTree>
    <p:extLst>
      <p:ext uri="{BB962C8B-B14F-4D97-AF65-F5344CB8AC3E}">
        <p14:creationId xmlns:p14="http://schemas.microsoft.com/office/powerpoint/2010/main" val="3279396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FBB80-1D90-844B-B823-26E851B78E98}"/>
              </a:ext>
            </a:extLst>
          </p:cNvPr>
          <p:cNvSpPr>
            <a:spLocks noGrp="1"/>
          </p:cNvSpPr>
          <p:nvPr>
            <p:ph type="title"/>
          </p:nvPr>
        </p:nvSpPr>
        <p:spPr>
          <a:xfrm>
            <a:off x="-76200" y="109957"/>
            <a:ext cx="9532728" cy="595312"/>
          </a:xfrm>
        </p:spPr>
        <p:txBody>
          <a:bodyPr/>
          <a:lstStyle/>
          <a:p>
            <a:r>
              <a:rPr lang="en-US" dirty="0"/>
              <a:t>Background Thought #3: Don’t Ignore </a:t>
            </a:r>
            <a:r>
              <a:rPr lang="en-US" sz="3400" dirty="0">
                <a:solidFill>
                  <a:srgbClr val="1B00C0"/>
                </a:solidFill>
              </a:rPr>
              <a:t>Proxies!</a:t>
            </a:r>
          </a:p>
        </p:txBody>
      </p:sp>
      <p:sp>
        <p:nvSpPr>
          <p:cNvPr id="3" name="Content Placeholder 2">
            <a:extLst>
              <a:ext uri="{FF2B5EF4-FFF2-40B4-BE49-F238E27FC236}">
                <a16:creationId xmlns:a16="http://schemas.microsoft.com/office/drawing/2014/main" id="{5315A201-32B2-5248-9877-A35BA58BB0F3}"/>
              </a:ext>
            </a:extLst>
          </p:cNvPr>
          <p:cNvSpPr>
            <a:spLocks noGrp="1"/>
          </p:cNvSpPr>
          <p:nvPr>
            <p:ph idx="1"/>
          </p:nvPr>
        </p:nvSpPr>
        <p:spPr>
          <a:xfrm>
            <a:off x="0" y="914400"/>
            <a:ext cx="9144000" cy="5486401"/>
          </a:xfrm>
        </p:spPr>
        <p:txBody>
          <a:bodyPr/>
          <a:lstStyle/>
          <a:p>
            <a:r>
              <a:rPr lang="en-US" b="1" dirty="0"/>
              <a:t>What else blocks adoption of open-source EDA?</a:t>
            </a:r>
          </a:p>
          <a:p>
            <a:pPr lvl="1"/>
            <a:r>
              <a:rPr lang="en-US" dirty="0"/>
              <a:t>Validations (of relevance)</a:t>
            </a:r>
          </a:p>
          <a:p>
            <a:pPr lvl="1"/>
            <a:r>
              <a:rPr lang="en-US" dirty="0"/>
              <a:t>Root-cause blocker:  </a:t>
            </a:r>
            <a:r>
              <a:rPr lang="en-US" dirty="0">
                <a:solidFill>
                  <a:srgbClr val="FF0000"/>
                </a:solidFill>
              </a:rPr>
              <a:t>“not sharable” </a:t>
            </a:r>
            <a:r>
              <a:rPr lang="en-US" dirty="0"/>
              <a:t> </a:t>
            </a:r>
          </a:p>
          <a:p>
            <a:pPr>
              <a:spcBef>
                <a:spcPts val="2400"/>
              </a:spcBef>
            </a:pPr>
            <a:r>
              <a:rPr lang="en-US" dirty="0"/>
              <a:t>Ex: foundry N5 PDKs, </a:t>
            </a:r>
            <a:r>
              <a:rPr lang="en-US" dirty="0" err="1"/>
              <a:t>enablements</a:t>
            </a:r>
            <a:r>
              <a:rPr lang="en-US" dirty="0"/>
              <a:t> </a:t>
            </a:r>
            <a:r>
              <a:rPr lang="en-US" b="1" dirty="0">
                <a:solidFill>
                  <a:srgbClr val="FF0000"/>
                </a:solidFill>
              </a:rPr>
              <a:t>are not sharable</a:t>
            </a:r>
          </a:p>
          <a:p>
            <a:pPr lvl="1"/>
            <a:r>
              <a:rPr lang="en-US" sz="2200" dirty="0">
                <a:sym typeface="Wingdings" panose="05000000000000000000" pitchFamily="2" charset="2"/>
              </a:rPr>
              <a:t>grow </a:t>
            </a:r>
            <a:r>
              <a:rPr lang="en-US" sz="2200" dirty="0">
                <a:hlinkClick r:id="rId3"/>
              </a:rPr>
              <a:t>ASAP7</a:t>
            </a:r>
            <a:r>
              <a:rPr lang="en-US" sz="2200" dirty="0"/>
              <a:t> / </a:t>
            </a:r>
            <a:r>
              <a:rPr lang="en-US" sz="2200" dirty="0">
                <a:hlinkClick r:id="rId4"/>
              </a:rPr>
              <a:t>ASAP5</a:t>
            </a:r>
            <a:r>
              <a:rPr lang="en-US" sz="2200" dirty="0"/>
              <a:t> </a:t>
            </a:r>
            <a:r>
              <a:rPr lang="en-US" sz="2200" dirty="0">
                <a:sym typeface="Wingdings" panose="05000000000000000000" pitchFamily="2" charset="2"/>
              </a:rPr>
              <a:t>PDKs, </a:t>
            </a:r>
            <a:r>
              <a:rPr lang="en-US" sz="2200" dirty="0" err="1">
                <a:sym typeface="Wingdings" panose="05000000000000000000" pitchFamily="2" charset="2"/>
              </a:rPr>
              <a:t>enablements</a:t>
            </a:r>
            <a:r>
              <a:rPr lang="en-US" sz="2200" dirty="0">
                <a:sym typeface="Wingdings" panose="05000000000000000000" pitchFamily="2" charset="2"/>
              </a:rPr>
              <a:t> into </a:t>
            </a:r>
            <a:r>
              <a:rPr lang="en-US" sz="2200" b="1" dirty="0">
                <a:sym typeface="Wingdings" panose="05000000000000000000" pitchFamily="2" charset="2"/>
              </a:rPr>
              <a:t>research proxies</a:t>
            </a:r>
          </a:p>
          <a:p>
            <a:r>
              <a:rPr lang="en-US" dirty="0">
                <a:sym typeface="Wingdings" panose="05000000000000000000" pitchFamily="2" charset="2"/>
              </a:rPr>
              <a:t>Ex: commercial EDA SP&amp;R tools/IP </a:t>
            </a:r>
            <a:r>
              <a:rPr lang="en-US" b="1" dirty="0">
                <a:solidFill>
                  <a:srgbClr val="FF0000"/>
                </a:solidFill>
                <a:sym typeface="Wingdings" panose="05000000000000000000" pitchFamily="2" charset="2"/>
              </a:rPr>
              <a:t>are not sharable  </a:t>
            </a:r>
          </a:p>
          <a:p>
            <a:pPr lvl="1"/>
            <a:r>
              <a:rPr lang="en-US" sz="2200" dirty="0">
                <a:sym typeface="Wingdings" panose="05000000000000000000" pitchFamily="2" charset="2"/>
              </a:rPr>
              <a:t>can grow </a:t>
            </a:r>
            <a:r>
              <a:rPr lang="en-US" sz="2200" dirty="0" err="1">
                <a:sym typeface="Wingdings" panose="05000000000000000000" pitchFamily="2" charset="2"/>
              </a:rPr>
              <a:t>OpenROAD</a:t>
            </a:r>
            <a:r>
              <a:rPr lang="en-US" sz="2200" dirty="0">
                <a:sym typeface="Wingdings" panose="05000000000000000000" pitchFamily="2" charset="2"/>
              </a:rPr>
              <a:t>, etc. into </a:t>
            </a:r>
            <a:r>
              <a:rPr lang="en-US" sz="2200" b="1" dirty="0">
                <a:sym typeface="Wingdings" panose="05000000000000000000" pitchFamily="2" charset="2"/>
              </a:rPr>
              <a:t>research proxies</a:t>
            </a:r>
          </a:p>
          <a:p>
            <a:r>
              <a:rPr lang="en-US" dirty="0"/>
              <a:t>Ex: commercial IPs </a:t>
            </a:r>
            <a:r>
              <a:rPr lang="en-US" b="1" dirty="0">
                <a:solidFill>
                  <a:srgbClr val="FF0000"/>
                </a:solidFill>
              </a:rPr>
              <a:t>are not sharable</a:t>
            </a:r>
          </a:p>
          <a:p>
            <a:pPr lvl="1"/>
            <a:r>
              <a:rPr lang="en-US" sz="2200" dirty="0">
                <a:sym typeface="Wingdings" panose="05000000000000000000" pitchFamily="2" charset="2"/>
              </a:rPr>
              <a:t>can grow NVDLA, </a:t>
            </a:r>
            <a:r>
              <a:rPr lang="en-US" sz="2200" dirty="0" err="1">
                <a:sym typeface="Wingdings" panose="05000000000000000000" pitchFamily="2" charset="2"/>
              </a:rPr>
              <a:t>OpenPiton</a:t>
            </a:r>
            <a:r>
              <a:rPr lang="en-US" sz="2200" dirty="0">
                <a:sym typeface="Wingdings" panose="05000000000000000000" pitchFamily="2" charset="2"/>
              </a:rPr>
              <a:t>, </a:t>
            </a:r>
            <a:r>
              <a:rPr lang="en-US" sz="2200" dirty="0" err="1">
                <a:sym typeface="Wingdings" panose="05000000000000000000" pitchFamily="2" charset="2"/>
              </a:rPr>
              <a:t>Chipyard</a:t>
            </a:r>
            <a:r>
              <a:rPr lang="en-US" sz="2200" dirty="0">
                <a:sym typeface="Wingdings" panose="05000000000000000000" pitchFamily="2" charset="2"/>
              </a:rPr>
              <a:t>, etc. into </a:t>
            </a:r>
            <a:r>
              <a:rPr lang="en-US" sz="2200" b="1" dirty="0">
                <a:sym typeface="Wingdings" panose="05000000000000000000" pitchFamily="2" charset="2"/>
              </a:rPr>
              <a:t>research proxies</a:t>
            </a:r>
            <a:endParaRPr lang="en-US" sz="2600" i="1" dirty="0"/>
          </a:p>
          <a:p>
            <a:pPr>
              <a:spcBef>
                <a:spcPts val="1800"/>
              </a:spcBef>
            </a:pPr>
            <a:r>
              <a:rPr lang="en-US" b="1" dirty="0">
                <a:solidFill>
                  <a:srgbClr val="1B00C0"/>
                </a:solidFill>
              </a:rPr>
              <a:t>Improve proxies to unblock ourselves !</a:t>
            </a:r>
            <a:endParaRPr lang="en-US" b="1" i="1" dirty="0">
              <a:solidFill>
                <a:srgbClr val="1B00C0"/>
              </a:solidFill>
            </a:endParaRPr>
          </a:p>
          <a:p>
            <a:pPr marL="0" indent="0">
              <a:buNone/>
            </a:pPr>
            <a:endParaRPr lang="en-US" sz="2400" dirty="0"/>
          </a:p>
        </p:txBody>
      </p:sp>
      <p:sp>
        <p:nvSpPr>
          <p:cNvPr id="7" name="TextBox 6">
            <a:extLst>
              <a:ext uri="{FF2B5EF4-FFF2-40B4-BE49-F238E27FC236}">
                <a16:creationId xmlns:a16="http://schemas.microsoft.com/office/drawing/2014/main" id="{AD9CF091-9CA2-6D15-3AEC-0D032CCEC572}"/>
              </a:ext>
            </a:extLst>
          </p:cNvPr>
          <p:cNvSpPr txBox="1"/>
          <p:nvPr/>
        </p:nvSpPr>
        <p:spPr>
          <a:xfrm>
            <a:off x="1197769" y="5791200"/>
            <a:ext cx="6748462" cy="369332"/>
          </a:xfrm>
          <a:prstGeom prst="rect">
            <a:avLst/>
          </a:prstGeom>
          <a:solidFill>
            <a:srgbClr val="FFFF00"/>
          </a:solidFill>
        </p:spPr>
        <p:txBody>
          <a:bodyPr wrap="square" rtlCol="0">
            <a:spAutoFit/>
          </a:bodyPr>
          <a:lstStyle/>
          <a:p>
            <a:r>
              <a:rPr lang="en-US" b="1" dirty="0">
                <a:solidFill>
                  <a:srgbClr val="FF0000"/>
                </a:solidFill>
              </a:rPr>
              <a:t>“A journey of a thousand miles begins with a single step”</a:t>
            </a:r>
          </a:p>
        </p:txBody>
      </p:sp>
    </p:spTree>
    <p:extLst>
      <p:ext uri="{BB962C8B-B14F-4D97-AF65-F5344CB8AC3E}">
        <p14:creationId xmlns:p14="http://schemas.microsoft.com/office/powerpoint/2010/main" val="2468209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4" name="Google Shape;144;p9"/>
          <p:cNvSpPr txBox="1">
            <a:spLocks noGrp="1"/>
          </p:cNvSpPr>
          <p:nvPr>
            <p:ph idx="1"/>
          </p:nvPr>
        </p:nvSpPr>
        <p:spPr>
          <a:xfrm>
            <a:off x="186044" y="838200"/>
            <a:ext cx="9110356" cy="5562601"/>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a:lnSpc>
                <a:spcPct val="110000"/>
              </a:lnSpc>
              <a:spcBef>
                <a:spcPts val="200"/>
              </a:spcBef>
              <a:buSzPct val="126126"/>
            </a:pPr>
            <a:r>
              <a:rPr lang="en-US" sz="2400" dirty="0">
                <a:solidFill>
                  <a:srgbClr val="000000"/>
                </a:solidFill>
              </a:rPr>
              <a:t>“Foundations and </a:t>
            </a:r>
            <a:r>
              <a:rPr lang="en-US" sz="2400" b="1" u="sng" dirty="0">
                <a:solidFill>
                  <a:srgbClr val="000000"/>
                </a:solidFill>
              </a:rPr>
              <a:t>R</a:t>
            </a:r>
            <a:r>
              <a:rPr lang="en-US" sz="2400" dirty="0">
                <a:solidFill>
                  <a:srgbClr val="000000"/>
                </a:solidFill>
              </a:rPr>
              <a:t>ealization of </a:t>
            </a:r>
            <a:r>
              <a:rPr lang="en-US" sz="2400" b="1" u="sng" dirty="0">
                <a:solidFill>
                  <a:srgbClr val="000000"/>
                </a:solidFill>
              </a:rPr>
              <a:t>O</a:t>
            </a:r>
            <a:r>
              <a:rPr lang="en-US" sz="2400" dirty="0">
                <a:solidFill>
                  <a:srgbClr val="000000"/>
                </a:solidFill>
              </a:rPr>
              <a:t>pen, </a:t>
            </a:r>
            <a:r>
              <a:rPr lang="en-US" sz="2400" b="1" u="sng" dirty="0">
                <a:solidFill>
                  <a:srgbClr val="000000"/>
                </a:solidFill>
              </a:rPr>
              <a:t>A</a:t>
            </a:r>
            <a:r>
              <a:rPr lang="en-US" sz="2400" dirty="0">
                <a:solidFill>
                  <a:srgbClr val="000000"/>
                </a:solidFill>
              </a:rPr>
              <a:t>ccessible </a:t>
            </a:r>
            <a:r>
              <a:rPr lang="en-US" sz="2400" b="1" u="sng" dirty="0">
                <a:solidFill>
                  <a:srgbClr val="000000"/>
                </a:solidFill>
              </a:rPr>
              <a:t>D</a:t>
            </a:r>
            <a:r>
              <a:rPr lang="en-US" sz="2400" dirty="0">
                <a:solidFill>
                  <a:srgbClr val="000000"/>
                </a:solidFill>
              </a:rPr>
              <a:t>esign”</a:t>
            </a:r>
          </a:p>
          <a:p>
            <a:pPr>
              <a:lnSpc>
                <a:spcPct val="110000"/>
              </a:lnSpc>
              <a:spcBef>
                <a:spcPts val="600"/>
              </a:spcBef>
              <a:buSzPct val="126126"/>
            </a:pPr>
            <a:r>
              <a:rPr lang="en-US" sz="2400" dirty="0">
                <a:solidFill>
                  <a:srgbClr val="000000"/>
                </a:solidFill>
              </a:rPr>
              <a:t>Funded by U.S. DARPA as part of the Electronics Resurgence Initiative (ERI).  (UCSD = prime contractor)</a:t>
            </a:r>
          </a:p>
          <a:p>
            <a:pPr>
              <a:lnSpc>
                <a:spcPct val="110000"/>
              </a:lnSpc>
              <a:spcBef>
                <a:spcPts val="1200"/>
              </a:spcBef>
              <a:buSzPct val="126126"/>
            </a:pPr>
            <a:r>
              <a:rPr lang="en-US" sz="2400" dirty="0">
                <a:solidFill>
                  <a:srgbClr val="FF0000"/>
                </a:solidFill>
              </a:rPr>
              <a:t>Mission: Democratize IC Design, Boost HW &amp; EDA Innovation</a:t>
            </a:r>
            <a:endParaRPr lang="en-US" sz="3600" dirty="0"/>
          </a:p>
          <a:p>
            <a:pPr lvl="1">
              <a:lnSpc>
                <a:spcPct val="110000"/>
              </a:lnSpc>
              <a:spcBef>
                <a:spcPts val="200"/>
              </a:spcBef>
              <a:buSzPct val="126126"/>
            </a:pPr>
            <a:r>
              <a:rPr lang="en-US" sz="2000" dirty="0">
                <a:solidFill>
                  <a:srgbClr val="000000"/>
                </a:solidFill>
              </a:rPr>
              <a:t>Revitalize EDA</a:t>
            </a:r>
          </a:p>
          <a:p>
            <a:pPr lvl="1">
              <a:lnSpc>
                <a:spcPct val="110000"/>
              </a:lnSpc>
              <a:spcBef>
                <a:spcPts val="200"/>
              </a:spcBef>
              <a:buSzPct val="126126"/>
            </a:pPr>
            <a:r>
              <a:rPr lang="en-US" sz="2000" dirty="0">
                <a:solidFill>
                  <a:srgbClr val="000000"/>
                </a:solidFill>
              </a:rPr>
              <a:t>Contract: Deliver an Open-Source, RTL-to-GDS EDA system</a:t>
            </a:r>
          </a:p>
          <a:p>
            <a:pPr lvl="1">
              <a:lnSpc>
                <a:spcPct val="110000"/>
              </a:lnSpc>
              <a:spcBef>
                <a:spcPts val="200"/>
              </a:spcBef>
              <a:buSzPct val="126126"/>
            </a:pPr>
            <a:r>
              <a:rPr lang="en-US" sz="2000" dirty="0">
                <a:solidFill>
                  <a:srgbClr val="000000"/>
                </a:solidFill>
              </a:rPr>
              <a:t>24-hour, no-human-in-loop, </a:t>
            </a:r>
            <a:r>
              <a:rPr lang="en-US" sz="2000" dirty="0" err="1">
                <a:solidFill>
                  <a:srgbClr val="000000"/>
                </a:solidFill>
              </a:rPr>
              <a:t>tapeout</a:t>
            </a:r>
            <a:r>
              <a:rPr lang="en-US" sz="2000" dirty="0">
                <a:solidFill>
                  <a:srgbClr val="000000"/>
                </a:solidFill>
              </a:rPr>
              <a:t>-clean layout in </a:t>
            </a:r>
            <a:r>
              <a:rPr lang="en-US" sz="2000" dirty="0" err="1">
                <a:solidFill>
                  <a:srgbClr val="000000"/>
                </a:solidFill>
              </a:rPr>
              <a:t>FinFET</a:t>
            </a:r>
            <a:r>
              <a:rPr lang="en-US" sz="2000" dirty="0">
                <a:solidFill>
                  <a:srgbClr val="000000"/>
                </a:solidFill>
              </a:rPr>
              <a:t> nodes</a:t>
            </a:r>
          </a:p>
          <a:p>
            <a:pPr lvl="1">
              <a:lnSpc>
                <a:spcPct val="110000"/>
              </a:lnSpc>
              <a:spcBef>
                <a:spcPts val="200"/>
              </a:spcBef>
              <a:buSzPct val="126126"/>
            </a:pPr>
            <a:endParaRPr lang="en-US" sz="2000" dirty="0">
              <a:solidFill>
                <a:srgbClr val="000000"/>
              </a:solidFill>
            </a:endParaRPr>
          </a:p>
          <a:p>
            <a:pPr>
              <a:lnSpc>
                <a:spcPct val="110000"/>
              </a:lnSpc>
              <a:spcBef>
                <a:spcPts val="200"/>
              </a:spcBef>
              <a:buSzPct val="126126"/>
            </a:pPr>
            <a:endParaRPr lang="en-US" sz="2400" dirty="0">
              <a:solidFill>
                <a:srgbClr val="000000"/>
              </a:solidFill>
            </a:endParaRPr>
          </a:p>
          <a:p>
            <a:pPr>
              <a:lnSpc>
                <a:spcPct val="110000"/>
              </a:lnSpc>
              <a:spcBef>
                <a:spcPts val="200"/>
              </a:spcBef>
              <a:buSzPct val="126126"/>
            </a:pPr>
            <a:endParaRPr lang="en-US" sz="2400" dirty="0">
              <a:solidFill>
                <a:srgbClr val="000000"/>
              </a:solidFill>
            </a:endParaRPr>
          </a:p>
          <a:p>
            <a:pPr lvl="1">
              <a:lnSpc>
                <a:spcPct val="110000"/>
              </a:lnSpc>
              <a:spcBef>
                <a:spcPts val="200"/>
              </a:spcBef>
              <a:buSzPct val="126126"/>
            </a:pPr>
            <a:r>
              <a:rPr lang="en-US" sz="2000" dirty="0">
                <a:solidFill>
                  <a:srgbClr val="000000"/>
                </a:solidFill>
              </a:rPr>
              <a:t>Since 2020, Precision Innovations, Inc has been the key industrial developer: R&amp;D, support, outreach</a:t>
            </a:r>
          </a:p>
          <a:p>
            <a:pPr lvl="1">
              <a:lnSpc>
                <a:spcPct val="110000"/>
              </a:lnSpc>
              <a:spcBef>
                <a:spcPts val="200"/>
              </a:spcBef>
              <a:buSzPct val="126126"/>
            </a:pPr>
            <a:r>
              <a:rPr lang="en-US" sz="2000" dirty="0">
                <a:solidFill>
                  <a:srgbClr val="000000"/>
                </a:solidFill>
              </a:rPr>
              <a:t>Major support from Google</a:t>
            </a:r>
            <a:r>
              <a:rPr lang="en-US" sz="2000" dirty="0"/>
              <a:t> (+ commercial engagements)</a:t>
            </a:r>
            <a:endParaRPr dirty="0"/>
          </a:p>
        </p:txBody>
      </p:sp>
      <p:sp>
        <p:nvSpPr>
          <p:cNvPr id="143" name="Google Shape;143;p9"/>
          <p:cNvSpPr txBox="1">
            <a:spLocks noGrp="1"/>
          </p:cNvSpPr>
          <p:nvPr>
            <p:ph type="title"/>
          </p:nvPr>
        </p:nvSpPr>
        <p:spPr>
          <a:xfrm>
            <a:off x="63500" y="14288"/>
            <a:ext cx="8851900" cy="595312"/>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r>
              <a:rPr lang="en-US" sz="2800" dirty="0" err="1"/>
              <a:t>OpenROAD</a:t>
            </a:r>
            <a:r>
              <a:rPr lang="en-US" sz="2800" dirty="0"/>
              <a:t>: June 2018 – December 2023</a:t>
            </a:r>
            <a:endParaRPr sz="2800" dirty="0"/>
          </a:p>
        </p:txBody>
      </p:sp>
      <p:sp>
        <p:nvSpPr>
          <p:cNvPr id="145" name="Google Shape;145;p9"/>
          <p:cNvSpPr txBox="1">
            <a:spLocks noGrp="1"/>
          </p:cNvSpPr>
          <p:nvPr>
            <p:ph type="sldNum" idx="4294967295"/>
          </p:nvPr>
        </p:nvSpPr>
        <p:spPr>
          <a:xfrm>
            <a:off x="8658225" y="4783138"/>
            <a:ext cx="485775"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9pPr>
          </a:lstStyle>
          <a:p>
            <a:pPr>
              <a:buClr>
                <a:srgbClr val="000000"/>
              </a:buClr>
              <a:buSzPts val="1100"/>
            </a:pPr>
            <a:fld id="{00000000-1234-1234-1234-123412341234}" type="slidenum">
              <a:rPr lang="en-US" smtClean="0"/>
              <a:pPr>
                <a:buClr>
                  <a:srgbClr val="000000"/>
                </a:buClr>
                <a:buSzPts val="1100"/>
              </a:pPr>
              <a:t>5</a:t>
            </a:fld>
            <a:endParaRPr/>
          </a:p>
        </p:txBody>
      </p:sp>
      <p:pic>
        <p:nvPicPr>
          <p:cNvPr id="147" name="Google Shape;147;p9"/>
          <p:cNvPicPr preferRelativeResize="0">
            <a:picLocks noChangeAspect="1"/>
          </p:cNvPicPr>
          <p:nvPr/>
        </p:nvPicPr>
        <p:blipFill rotWithShape="1">
          <a:blip r:embed="rId3">
            <a:alphaModFix/>
          </a:blip>
          <a:srcRect/>
          <a:stretch/>
        </p:blipFill>
        <p:spPr>
          <a:xfrm>
            <a:off x="1103095" y="4038600"/>
            <a:ext cx="6772710" cy="571500"/>
          </a:xfrm>
          <a:prstGeom prst="rect">
            <a:avLst/>
          </a:prstGeom>
          <a:noFill/>
          <a:ln>
            <a:noFill/>
          </a:ln>
        </p:spPr>
      </p:pic>
    </p:spTree>
    <p:extLst>
      <p:ext uri="{BB962C8B-B14F-4D97-AF65-F5344CB8AC3E}">
        <p14:creationId xmlns:p14="http://schemas.microsoft.com/office/powerpoint/2010/main" val="3487040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
                                            <p:txEl>
                                              <p:pRg st="2" end="2"/>
                                            </p:txEl>
                                          </p:spTgt>
                                        </p:tgtEl>
                                        <p:attrNameLst>
                                          <p:attrName>style.visibility</p:attrName>
                                        </p:attrNameLst>
                                      </p:cBhvr>
                                      <p:to>
                                        <p:strVal val="visible"/>
                                      </p:to>
                                    </p:set>
                                    <p:animEffect transition="in" filter="fade">
                                      <p:cBhvr>
                                        <p:cTn id="7" dur="500"/>
                                        <p:tgtEl>
                                          <p:spTgt spid="14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4">
                                            <p:txEl>
                                              <p:pRg st="3" end="3"/>
                                            </p:txEl>
                                          </p:spTgt>
                                        </p:tgtEl>
                                        <p:attrNameLst>
                                          <p:attrName>style.visibility</p:attrName>
                                        </p:attrNameLst>
                                      </p:cBhvr>
                                      <p:to>
                                        <p:strVal val="visible"/>
                                      </p:to>
                                    </p:set>
                                    <p:animEffect transition="in" filter="fade">
                                      <p:cBhvr>
                                        <p:cTn id="10" dur="500"/>
                                        <p:tgtEl>
                                          <p:spTgt spid="144">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4">
                                            <p:txEl>
                                              <p:pRg st="4" end="4"/>
                                            </p:txEl>
                                          </p:spTgt>
                                        </p:tgtEl>
                                        <p:attrNameLst>
                                          <p:attrName>style.visibility</p:attrName>
                                        </p:attrNameLst>
                                      </p:cBhvr>
                                      <p:to>
                                        <p:strVal val="visible"/>
                                      </p:to>
                                    </p:set>
                                    <p:animEffect transition="in" filter="fade">
                                      <p:cBhvr>
                                        <p:cTn id="13" dur="500"/>
                                        <p:tgtEl>
                                          <p:spTgt spid="144">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44">
                                            <p:txEl>
                                              <p:pRg st="5" end="5"/>
                                            </p:txEl>
                                          </p:spTgt>
                                        </p:tgtEl>
                                        <p:attrNameLst>
                                          <p:attrName>style.visibility</p:attrName>
                                        </p:attrNameLst>
                                      </p:cBhvr>
                                      <p:to>
                                        <p:strVal val="visible"/>
                                      </p:to>
                                    </p:set>
                                    <p:animEffect transition="in" filter="fade">
                                      <p:cBhvr>
                                        <p:cTn id="16" dur="500"/>
                                        <p:tgtEl>
                                          <p:spTgt spid="144">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7"/>
                                        </p:tgtEl>
                                        <p:attrNameLst>
                                          <p:attrName>style.visibility</p:attrName>
                                        </p:attrNameLst>
                                      </p:cBhvr>
                                      <p:to>
                                        <p:strVal val="visible"/>
                                      </p:to>
                                    </p:set>
                                    <p:animEffect transition="in" filter="fade">
                                      <p:cBhvr>
                                        <p:cTn id="21" dur="500"/>
                                        <p:tgtEl>
                                          <p:spTgt spid="14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4">
                                            <p:txEl>
                                              <p:pRg st="9" end="9"/>
                                            </p:txEl>
                                          </p:spTgt>
                                        </p:tgtEl>
                                        <p:attrNameLst>
                                          <p:attrName>style.visibility</p:attrName>
                                        </p:attrNameLst>
                                      </p:cBhvr>
                                      <p:to>
                                        <p:strVal val="visible"/>
                                      </p:to>
                                    </p:set>
                                    <p:animEffect transition="in" filter="fade">
                                      <p:cBhvr>
                                        <p:cTn id="26" dur="500"/>
                                        <p:tgtEl>
                                          <p:spTgt spid="144">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44">
                                            <p:txEl>
                                              <p:pRg st="10" end="10"/>
                                            </p:txEl>
                                          </p:spTgt>
                                        </p:tgtEl>
                                        <p:attrNameLst>
                                          <p:attrName>style.visibility</p:attrName>
                                        </p:attrNameLst>
                                      </p:cBhvr>
                                      <p:to>
                                        <p:strVal val="visible"/>
                                      </p:to>
                                    </p:set>
                                    <p:animEffect transition="in" filter="fade">
                                      <p:cBhvr>
                                        <p:cTn id="29" dur="500"/>
                                        <p:tgtEl>
                                          <p:spTgt spid="14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b="1" dirty="0">
                <a:solidFill>
                  <a:srgbClr val="254061"/>
                </a:solidFill>
              </a:rPr>
              <a:t>Agenda</a:t>
            </a:r>
            <a:endParaRPr lang="en-US" sz="2400" dirty="0"/>
          </a:p>
        </p:txBody>
      </p:sp>
      <p:sp>
        <p:nvSpPr>
          <p:cNvPr id="7" name="Google Shape;347;p7">
            <a:extLst>
              <a:ext uri="{FF2B5EF4-FFF2-40B4-BE49-F238E27FC236}">
                <a16:creationId xmlns:a16="http://schemas.microsoft.com/office/drawing/2014/main" id="{CC4F269E-CF9A-49AA-98E2-12D4E2C85E8A}"/>
              </a:ext>
            </a:extLst>
          </p:cNvPr>
          <p:cNvSpPr txBox="1">
            <a:spLocks/>
          </p:cNvSpPr>
          <p:nvPr/>
        </p:nvSpPr>
        <p:spPr>
          <a:xfrm>
            <a:off x="135639" y="1046502"/>
            <a:ext cx="8864416" cy="4765964"/>
          </a:xfrm>
          <a:prstGeom prst="rect">
            <a:avLst/>
          </a:prstGeom>
          <a:noFill/>
          <a:ln>
            <a:noFill/>
          </a:ln>
        </p:spPr>
        <p:txBody>
          <a:bodyPr spcFirstLastPara="1" vert="horz" wrap="square" lIns="91425" tIns="45700" rIns="91425" bIns="45700" rtlCol="0" anchor="t" anchorCtr="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indent="-295275"/>
            <a:r>
              <a:rPr lang="en-US" sz="2400" b="1" dirty="0"/>
              <a:t>What is </a:t>
            </a:r>
            <a:r>
              <a:rPr lang="en-US" sz="2400" b="1" dirty="0" err="1"/>
              <a:t>OpenROAD</a:t>
            </a:r>
            <a:r>
              <a:rPr lang="en-US" sz="2400" b="1" dirty="0"/>
              <a:t> ?</a:t>
            </a:r>
          </a:p>
          <a:p>
            <a:pPr marL="346075" indent="-295275"/>
            <a:endParaRPr lang="en-US" sz="2400" b="1" dirty="0"/>
          </a:p>
          <a:p>
            <a:pPr marL="346075" indent="-295275"/>
            <a:r>
              <a:rPr lang="en-US" sz="2400" b="1" dirty="0"/>
              <a:t>How did we get here ?   (The Journey)</a:t>
            </a:r>
          </a:p>
          <a:p>
            <a:pPr marL="346075" indent="-295275"/>
            <a:endParaRPr lang="en-US" sz="2400" b="1" dirty="0"/>
          </a:p>
          <a:p>
            <a:pPr marL="346075" indent="-295275"/>
            <a:r>
              <a:rPr lang="en-US" sz="2400" b="1" dirty="0"/>
              <a:t>Where are we going ?  (The Roadmap)</a:t>
            </a:r>
          </a:p>
          <a:p>
            <a:pPr marL="630238" lvl="1" indent="-295275"/>
            <a:r>
              <a:rPr lang="en-US" sz="2000" b="1" dirty="0"/>
              <a:t>Tool Development</a:t>
            </a:r>
          </a:p>
          <a:p>
            <a:pPr marL="630238" lvl="1" indent="-295275"/>
            <a:r>
              <a:rPr lang="en-US" sz="2000" b="1" dirty="0"/>
              <a:t>Governance and Transition</a:t>
            </a:r>
          </a:p>
          <a:p>
            <a:pPr marL="630238" lvl="1" indent="-295275"/>
            <a:r>
              <a:rPr lang="en-US" sz="2000" b="1" dirty="0"/>
              <a:t>ML Enablement for </a:t>
            </a:r>
            <a:r>
              <a:rPr lang="en-US" sz="2000" b="1" dirty="0" err="1"/>
              <a:t>OpenROAD</a:t>
            </a:r>
            <a:endParaRPr lang="en-US" sz="2000" b="1" dirty="0"/>
          </a:p>
          <a:p>
            <a:pPr marL="630238" lvl="1" indent="-295275"/>
            <a:r>
              <a:rPr lang="en-US" sz="2000" b="1" dirty="0"/>
              <a:t>Background Thoughts </a:t>
            </a:r>
          </a:p>
          <a:p>
            <a:pPr marL="346075" indent="-295275"/>
            <a:endParaRPr lang="en-US" sz="2400" b="1" dirty="0">
              <a:solidFill>
                <a:srgbClr val="FF0000"/>
              </a:solidFill>
            </a:endParaRPr>
          </a:p>
          <a:p>
            <a:pPr marL="346075" indent="-295275"/>
            <a:r>
              <a:rPr lang="en-US" sz="2400" b="1" dirty="0">
                <a:solidFill>
                  <a:srgbClr val="FF0000"/>
                </a:solidFill>
              </a:rPr>
              <a:t>Summary</a:t>
            </a:r>
          </a:p>
        </p:txBody>
      </p:sp>
    </p:spTree>
    <p:extLst>
      <p:ext uri="{BB962C8B-B14F-4D97-AF65-F5344CB8AC3E}">
        <p14:creationId xmlns:p14="http://schemas.microsoft.com/office/powerpoint/2010/main" val="152067325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b="1" dirty="0">
                <a:solidFill>
                  <a:srgbClr val="254061"/>
                </a:solidFill>
              </a:rPr>
              <a:t>Summary</a:t>
            </a:r>
            <a:endParaRPr lang="en-US" sz="2400" dirty="0"/>
          </a:p>
        </p:txBody>
      </p:sp>
      <p:sp>
        <p:nvSpPr>
          <p:cNvPr id="7" name="Google Shape;347;p7">
            <a:extLst>
              <a:ext uri="{FF2B5EF4-FFF2-40B4-BE49-F238E27FC236}">
                <a16:creationId xmlns:a16="http://schemas.microsoft.com/office/drawing/2014/main" id="{CC4F269E-CF9A-49AA-98E2-12D4E2C85E8A}"/>
              </a:ext>
            </a:extLst>
          </p:cNvPr>
          <p:cNvSpPr txBox="1">
            <a:spLocks/>
          </p:cNvSpPr>
          <p:nvPr/>
        </p:nvSpPr>
        <p:spPr>
          <a:xfrm>
            <a:off x="135639" y="838200"/>
            <a:ext cx="8864416" cy="4974266"/>
          </a:xfrm>
          <a:prstGeom prst="rect">
            <a:avLst/>
          </a:prstGeom>
          <a:noFill/>
          <a:ln>
            <a:noFill/>
          </a:ln>
        </p:spPr>
        <p:txBody>
          <a:bodyPr spcFirstLastPara="1" vert="horz" wrap="square" lIns="91425" tIns="45700" rIns="91425" bIns="45700" rtlCol="0" anchor="t" anchorCtr="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indent="-295275"/>
            <a:r>
              <a:rPr lang="en-US" sz="2400" b="1" dirty="0" err="1"/>
              <a:t>OpenROAD</a:t>
            </a:r>
            <a:r>
              <a:rPr lang="en-US" sz="2400" b="1" dirty="0"/>
              <a:t> is now in its 6</a:t>
            </a:r>
            <a:r>
              <a:rPr lang="en-US" sz="2400" b="1" baseline="30000" dirty="0"/>
              <a:t>th</a:t>
            </a:r>
            <a:r>
              <a:rPr lang="en-US" sz="2400" b="1" dirty="0"/>
              <a:t> year</a:t>
            </a:r>
          </a:p>
          <a:p>
            <a:pPr marL="630238" lvl="1" indent="-295275"/>
            <a:r>
              <a:rPr lang="en-US" sz="2000" dirty="0"/>
              <a:t>“Going viral” in many dimensions: community, education and workforce development, commercial use</a:t>
            </a:r>
          </a:p>
          <a:p>
            <a:pPr marL="346075" indent="-295275">
              <a:spcBef>
                <a:spcPts val="1200"/>
              </a:spcBef>
            </a:pPr>
            <a:r>
              <a:rPr lang="en-US" sz="2400" b="1" dirty="0"/>
              <a:t>December 31, 2023: formal end of the DARPA project</a:t>
            </a:r>
          </a:p>
          <a:p>
            <a:pPr marL="630238" lvl="1" indent="-295275"/>
            <a:r>
              <a:rPr lang="en-US" sz="2000" dirty="0"/>
              <a:t>Precision Innovations, Inc is the core R&amp;D organization</a:t>
            </a:r>
          </a:p>
          <a:p>
            <a:pPr marL="630238" lvl="1" indent="-295275"/>
            <a:r>
              <a:rPr lang="en-US" sz="2000" dirty="0" err="1"/>
              <a:t>OpenROAD</a:t>
            </a:r>
            <a:r>
              <a:rPr lang="en-US" sz="2000" dirty="0"/>
              <a:t> Initiative 501(c)(3) foundation for philanthropic support  </a:t>
            </a:r>
          </a:p>
          <a:p>
            <a:pPr marL="346075" indent="-295275"/>
            <a:endParaRPr lang="en-US" sz="2400" b="1" dirty="0">
              <a:solidFill>
                <a:srgbClr val="FF0000"/>
              </a:solidFill>
            </a:endParaRPr>
          </a:p>
          <a:p>
            <a:pPr marL="346075" indent="-295275"/>
            <a:r>
              <a:rPr lang="en-US" sz="2400" b="1" dirty="0"/>
              <a:t>Thank You:  </a:t>
            </a:r>
            <a:r>
              <a:rPr lang="en-US" sz="2400" dirty="0"/>
              <a:t>On behalf of the entire project, heartfelt thanks to so many of you in the audience for support, feedback, and trust in </a:t>
            </a:r>
            <a:r>
              <a:rPr lang="en-US" sz="2400" dirty="0" err="1"/>
              <a:t>OpenROAD</a:t>
            </a:r>
            <a:r>
              <a:rPr lang="en-US" sz="2400" dirty="0"/>
              <a:t> and its mission</a:t>
            </a:r>
          </a:p>
          <a:p>
            <a:pPr marL="346075" indent="-295275"/>
            <a:endParaRPr lang="en-US" sz="2400" dirty="0"/>
          </a:p>
          <a:p>
            <a:pPr marL="50800" indent="0">
              <a:buNone/>
            </a:pPr>
            <a:r>
              <a:rPr lang="en-US" b="1" dirty="0">
                <a:solidFill>
                  <a:srgbClr val="1B00C0"/>
                </a:solidFill>
              </a:rPr>
              <a:t>                 Let’s continue the journey !</a:t>
            </a:r>
          </a:p>
        </p:txBody>
      </p:sp>
    </p:spTree>
    <p:extLst>
      <p:ext uri="{BB962C8B-B14F-4D97-AF65-F5344CB8AC3E}">
        <p14:creationId xmlns:p14="http://schemas.microsoft.com/office/powerpoint/2010/main" val="13781129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Effect transition="in" filter="fade">
                                      <p:cBhvr>
                                        <p:cTn id="7" dur="500"/>
                                        <p:tgtEl>
                                          <p:spTgt spid="7">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8" end="8"/>
                                            </p:txEl>
                                          </p:spTgt>
                                        </p:tgtEl>
                                        <p:attrNameLst>
                                          <p:attrName>style.visibility</p:attrName>
                                        </p:attrNameLst>
                                      </p:cBhvr>
                                      <p:to>
                                        <p:strVal val="visible"/>
                                      </p:to>
                                    </p:set>
                                    <p:animEffect transition="in" filter="fade">
                                      <p:cBhvr>
                                        <p:cTn id="12"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4FDC5F-3203-045A-18EF-14B973F49E8B}"/>
              </a:ext>
            </a:extLst>
          </p:cNvPr>
          <p:cNvSpPr>
            <a:spLocks noGrp="1"/>
          </p:cNvSpPr>
          <p:nvPr>
            <p:ph type="body" idx="1"/>
          </p:nvPr>
        </p:nvSpPr>
        <p:spPr>
          <a:xfrm>
            <a:off x="-2" y="955414"/>
            <a:ext cx="9144001" cy="5369186"/>
          </a:xfrm>
        </p:spPr>
        <p:txBody>
          <a:bodyPr/>
          <a:lstStyle/>
          <a:p>
            <a:pPr marL="171450" indent="-171450" hangingPunct="0">
              <a:lnSpc>
                <a:spcPct val="90000"/>
              </a:lnSpc>
            </a:pPr>
            <a:r>
              <a:rPr lang="en-US" dirty="0">
                <a:latin typeface="Arial" panose="020B0604020202020204" pitchFamily="34" charset="0"/>
                <a:ea typeface="Times New Roman" panose="02020603050405020304" pitchFamily="18" charset="0"/>
                <a:cs typeface="Arial" panose="020B0604020202020204" pitchFamily="34" charset="0"/>
              </a:rPr>
              <a:t>“Leveling Up: A Trajectory of </a:t>
            </a:r>
            <a:r>
              <a:rPr lang="en-US" dirty="0" err="1">
                <a:latin typeface="Arial" panose="020B0604020202020204" pitchFamily="34" charset="0"/>
                <a:ea typeface="Times New Roman" panose="02020603050405020304" pitchFamily="18" charset="0"/>
                <a:cs typeface="Arial" panose="020B0604020202020204" pitchFamily="34" charset="0"/>
              </a:rPr>
              <a:t>OpenROAD</a:t>
            </a:r>
            <a:r>
              <a:rPr lang="en-US" dirty="0">
                <a:latin typeface="Arial" panose="020B0604020202020204" pitchFamily="34" charset="0"/>
                <a:ea typeface="Times New Roman" panose="02020603050405020304" pitchFamily="18" charset="0"/>
                <a:cs typeface="Arial" panose="020B0604020202020204" pitchFamily="34" charset="0"/>
              </a:rPr>
              <a:t>, TILOS and Beyond”, </a:t>
            </a:r>
            <a:r>
              <a:rPr lang="en-US" i="1" dirty="0">
                <a:latin typeface="Arial" panose="020B0604020202020204" pitchFamily="34" charset="0"/>
                <a:ea typeface="Times New Roman" panose="02020603050405020304" pitchFamily="18" charset="0"/>
                <a:cs typeface="Arial" panose="020B0604020202020204" pitchFamily="34" charset="0"/>
              </a:rPr>
              <a:t>Proc. ISPD, </a:t>
            </a:r>
            <a:r>
              <a:rPr lang="en-US" dirty="0">
                <a:latin typeface="Arial" panose="020B0604020202020204" pitchFamily="34" charset="0"/>
                <a:ea typeface="Times New Roman" panose="02020603050405020304" pitchFamily="18" charset="0"/>
                <a:cs typeface="Arial" panose="020B0604020202020204" pitchFamily="34" charset="0"/>
              </a:rPr>
              <a:t>March 2022.  </a:t>
            </a:r>
            <a:r>
              <a:rPr lang="en-US" u="sng" dirty="0">
                <a:solidFill>
                  <a:srgbClr val="0000FF"/>
                </a:solidFill>
                <a:latin typeface="Arial" panose="020B0604020202020204" pitchFamily="34" charset="0"/>
                <a:ea typeface="Times New Roman" panose="02020603050405020304" pitchFamily="18" charset="0"/>
                <a:cs typeface="Arial" panose="020B0604020202020204" pitchFamily="34" charset="0"/>
                <a:hlinkClick r:id="rId3"/>
              </a:rPr>
              <a:t>.pdf</a:t>
            </a:r>
            <a:r>
              <a:rPr lang="en-US" dirty="0">
                <a:latin typeface="Arial" panose="020B0604020202020204" pitchFamily="34" charset="0"/>
                <a:ea typeface="Times New Roman" panose="02020603050405020304" pitchFamily="18" charset="0"/>
                <a:cs typeface="Arial" panose="020B0604020202020204" pitchFamily="34" charset="0"/>
              </a:rPr>
              <a:t>  </a:t>
            </a:r>
            <a:r>
              <a:rPr lang="en-US" u="sng" dirty="0">
                <a:solidFill>
                  <a:srgbClr val="0000FF"/>
                </a:solidFill>
                <a:latin typeface="Arial" panose="020B0604020202020204" pitchFamily="34" charset="0"/>
                <a:ea typeface="Times New Roman" panose="02020603050405020304" pitchFamily="18" charset="0"/>
                <a:cs typeface="Arial" panose="020B0604020202020204" pitchFamily="34" charset="0"/>
                <a:hlinkClick r:id="rId4"/>
              </a:rPr>
              <a:t>.pptx</a:t>
            </a:r>
            <a:r>
              <a:rPr lang="en-US" dirty="0">
                <a:latin typeface="Arial" panose="020B0604020202020204" pitchFamily="34" charset="0"/>
                <a:ea typeface="Times New Roman" panose="02020603050405020304" pitchFamily="18" charset="0"/>
                <a:cs typeface="Arial" panose="020B0604020202020204" pitchFamily="34" charset="0"/>
              </a:rPr>
              <a:t>  </a:t>
            </a:r>
          </a:p>
          <a:p>
            <a:pPr marL="0" indent="0" hangingPunct="0">
              <a:lnSpc>
                <a:spcPct val="90000"/>
              </a:lnSpc>
              <a:buNone/>
            </a:pPr>
            <a:endParaRPr lang="en-US" dirty="0">
              <a:latin typeface="Arial" panose="020B0604020202020204" pitchFamily="34" charset="0"/>
              <a:ea typeface="Times New Roman" panose="02020603050405020304" pitchFamily="18" charset="0"/>
              <a:cs typeface="Arial" panose="020B0604020202020204" pitchFamily="34" charset="0"/>
            </a:endParaRPr>
          </a:p>
          <a:p>
            <a:pPr marL="171450" indent="-171450">
              <a:lnSpc>
                <a:spcPct val="90000"/>
              </a:lnSpc>
            </a:pPr>
            <a:r>
              <a:rPr lang="en-US" dirty="0">
                <a:solidFill>
                  <a:schemeClr val="tx1"/>
                </a:solidFill>
                <a:latin typeface="Arial" panose="020B0604020202020204" pitchFamily="34" charset="0"/>
                <a:cs typeface="Arial" panose="020B0604020202020204" pitchFamily="34" charset="0"/>
              </a:rPr>
              <a:t>“Our Real Scaling Challenge: People”, ACCESS-CEDA seminar, Sept. 2022. </a:t>
            </a:r>
            <a:r>
              <a:rPr lang="en-US" dirty="0">
                <a:solidFill>
                  <a:schemeClr val="tx1"/>
                </a:solidFill>
                <a:latin typeface="Arial" panose="020B0604020202020204" pitchFamily="34" charset="0"/>
                <a:cs typeface="Arial" panose="020B0604020202020204" pitchFamily="34" charset="0"/>
                <a:hlinkClick r:id="rId5"/>
              </a:rPr>
              <a:t>.pptx</a:t>
            </a:r>
            <a:endParaRPr lang="en-US" dirty="0">
              <a:solidFill>
                <a:schemeClr val="tx1"/>
              </a:solidFill>
              <a:latin typeface="Arial" panose="020B0604020202020204" pitchFamily="34" charset="0"/>
              <a:cs typeface="Arial" panose="020B0604020202020204" pitchFamily="34" charset="0"/>
            </a:endParaRPr>
          </a:p>
          <a:p>
            <a:pPr marL="171450" indent="-171450">
              <a:lnSpc>
                <a:spcPct val="90000"/>
              </a:lnSpc>
              <a:spcBef>
                <a:spcPts val="1200"/>
              </a:spcBef>
            </a:pPr>
            <a:r>
              <a:rPr lang="en-US" dirty="0">
                <a:solidFill>
                  <a:schemeClr val="tx1"/>
                </a:solidFill>
                <a:latin typeface="Arial" panose="020B0604020202020204" pitchFamily="34" charset="0"/>
                <a:cs typeface="Arial" panose="020B0604020202020204" pitchFamily="34" charset="0"/>
              </a:rPr>
              <a:t>“Bars and Barriers to Overcome for Shared ML EDA Infrastructure”, NSF Workshop on Shared Infrastructure for Machine Learning EDA, March 2023. </a:t>
            </a:r>
            <a:r>
              <a:rPr lang="en-US" dirty="0">
                <a:solidFill>
                  <a:schemeClr val="tx1"/>
                </a:solidFill>
                <a:latin typeface="Arial" panose="020B0604020202020204" pitchFamily="34" charset="0"/>
                <a:cs typeface="Arial" panose="020B0604020202020204" pitchFamily="34" charset="0"/>
                <a:hlinkClick r:id="rId6"/>
              </a:rPr>
              <a:t>.pptx</a:t>
            </a:r>
            <a:endParaRPr lang="en-US" dirty="0">
              <a:solidFill>
                <a:schemeClr val="tx1"/>
              </a:solidFill>
              <a:latin typeface="Arial" panose="020B0604020202020204" pitchFamily="34" charset="0"/>
              <a:cs typeface="Arial" panose="020B0604020202020204" pitchFamily="34" charset="0"/>
            </a:endParaRPr>
          </a:p>
          <a:p>
            <a:pPr marL="171450" indent="-171450">
              <a:lnSpc>
                <a:spcPct val="90000"/>
              </a:lnSpc>
              <a:spcBef>
                <a:spcPts val="1200"/>
              </a:spcBef>
            </a:pPr>
            <a:r>
              <a:rPr lang="en-US" dirty="0">
                <a:solidFill>
                  <a:schemeClr val="tx1"/>
                </a:solidFill>
                <a:latin typeface="Arial" panose="020B0604020202020204" pitchFamily="34" charset="0"/>
                <a:cs typeface="Arial" panose="020B0604020202020204" pitchFamily="34" charset="0"/>
              </a:rPr>
              <a:t>Thoughts on open source in EDA</a:t>
            </a:r>
          </a:p>
          <a:p>
            <a:pPr marL="342900" lvl="2" indent="-171450">
              <a:lnSpc>
                <a:spcPct val="90000"/>
              </a:lnSpc>
            </a:pPr>
            <a:r>
              <a:rPr lang="en-US" sz="1400" dirty="0">
                <a:solidFill>
                  <a:schemeClr val="tx1"/>
                </a:solidFill>
                <a:latin typeface="Arial" panose="020B0604020202020204" pitchFamily="34" charset="0"/>
                <a:cs typeface="Arial" panose="020B0604020202020204" pitchFamily="34" charset="0"/>
              </a:rPr>
              <a:t>2002: “Toward CAD-IP Reuse: The MARCO GSRC Bookshelf of Fundamental CAD Algorithms” [</a:t>
            </a:r>
            <a:r>
              <a:rPr lang="en-US" sz="1400" dirty="0">
                <a:solidFill>
                  <a:schemeClr val="tx1"/>
                </a:solidFill>
                <a:latin typeface="Arial" panose="020B0604020202020204" pitchFamily="34" charset="0"/>
                <a:cs typeface="Arial" panose="020B0604020202020204" pitchFamily="34" charset="0"/>
                <a:hlinkClick r:id="rId7"/>
              </a:rPr>
              <a:t>.pdf</a:t>
            </a:r>
            <a:r>
              <a:rPr lang="en-US" sz="1400" dirty="0">
                <a:solidFill>
                  <a:schemeClr val="tx1"/>
                </a:solidFill>
                <a:latin typeface="Arial" panose="020B0604020202020204" pitchFamily="34" charset="0"/>
                <a:cs typeface="Arial" panose="020B0604020202020204" pitchFamily="34" charset="0"/>
              </a:rPr>
              <a:t>] (also: [</a:t>
            </a:r>
            <a:r>
              <a:rPr lang="en-US" sz="1400" dirty="0">
                <a:solidFill>
                  <a:schemeClr val="tx1"/>
                </a:solidFill>
                <a:latin typeface="Arial" panose="020B0604020202020204" pitchFamily="34" charset="0"/>
                <a:cs typeface="Arial" panose="020B0604020202020204" pitchFamily="34" charset="0"/>
                <a:hlinkClick r:id="rId8"/>
              </a:rPr>
              <a:t>.pdf</a:t>
            </a:r>
            <a:r>
              <a:rPr lang="en-US" sz="1400" dirty="0">
                <a:solidFill>
                  <a:schemeClr val="tx1"/>
                </a:solidFill>
                <a:latin typeface="Arial" panose="020B0604020202020204" pitchFamily="34" charset="0"/>
                <a:cs typeface="Arial" panose="020B0604020202020204" pitchFamily="34" charset="0"/>
              </a:rPr>
              <a:t>])</a:t>
            </a:r>
          </a:p>
          <a:p>
            <a:pPr marL="342900" lvl="2" indent="-171450">
              <a:lnSpc>
                <a:spcPct val="90000"/>
              </a:lnSpc>
            </a:pPr>
            <a:r>
              <a:rPr lang="en-US" sz="1400" dirty="0">
                <a:solidFill>
                  <a:schemeClr val="tx1"/>
                </a:solidFill>
                <a:latin typeface="Arial" panose="020B0604020202020204" pitchFamily="34" charset="0"/>
                <a:cs typeface="Arial" panose="020B0604020202020204" pitchFamily="34" charset="0"/>
              </a:rPr>
              <a:t>2019: “Looking Into the Mirror of Open Source” [</a:t>
            </a:r>
            <a:r>
              <a:rPr lang="en-US" sz="1400" dirty="0">
                <a:solidFill>
                  <a:schemeClr val="tx1"/>
                </a:solidFill>
                <a:latin typeface="Arial" panose="020B0604020202020204" pitchFamily="34" charset="0"/>
                <a:cs typeface="Arial" panose="020B0604020202020204" pitchFamily="34" charset="0"/>
                <a:hlinkClick r:id="rId9"/>
              </a:rPr>
              <a:t>.pdf</a:t>
            </a:r>
            <a:r>
              <a:rPr lang="en-US" sz="1400" dirty="0">
                <a:solidFill>
                  <a:schemeClr val="tx1"/>
                </a:solidFill>
                <a:latin typeface="Arial" panose="020B0604020202020204" pitchFamily="34" charset="0"/>
                <a:cs typeface="Arial" panose="020B0604020202020204" pitchFamily="34" charset="0"/>
              </a:rPr>
              <a:t>]</a:t>
            </a:r>
          </a:p>
          <a:p>
            <a:pPr marL="342900" lvl="2" indent="-171450">
              <a:lnSpc>
                <a:spcPct val="90000"/>
              </a:lnSpc>
            </a:pPr>
            <a:r>
              <a:rPr lang="en-US" sz="1400" dirty="0">
                <a:solidFill>
                  <a:schemeClr val="tx1"/>
                </a:solidFill>
                <a:latin typeface="Arial" panose="020B0604020202020204" pitchFamily="34" charset="0"/>
                <a:cs typeface="Arial" panose="020B0604020202020204" pitchFamily="34" charset="0"/>
              </a:rPr>
              <a:t>2020: “Open-Source EDA: If We Build It, Who Will Come?” [</a:t>
            </a:r>
            <a:r>
              <a:rPr lang="en-US" sz="1400" dirty="0">
                <a:solidFill>
                  <a:schemeClr val="tx1"/>
                </a:solidFill>
                <a:latin typeface="Arial" panose="020B0604020202020204" pitchFamily="34" charset="0"/>
                <a:cs typeface="Arial" panose="020B0604020202020204" pitchFamily="34" charset="0"/>
                <a:hlinkClick r:id="rId10"/>
              </a:rPr>
              <a:t>.pdf</a:t>
            </a:r>
            <a:r>
              <a:rPr lang="en-US" sz="1400" dirty="0">
                <a:solidFill>
                  <a:schemeClr val="tx1"/>
                </a:solidFill>
                <a:latin typeface="Arial" panose="020B0604020202020204" pitchFamily="34" charset="0"/>
                <a:cs typeface="Arial" panose="020B0604020202020204" pitchFamily="34" charset="0"/>
              </a:rPr>
              <a:t>] </a:t>
            </a:r>
          </a:p>
          <a:p>
            <a:pPr marL="342900" lvl="2" indent="-171450">
              <a:lnSpc>
                <a:spcPct val="90000"/>
              </a:lnSpc>
            </a:pPr>
            <a:r>
              <a:rPr lang="en-US" sz="1400" dirty="0">
                <a:solidFill>
                  <a:schemeClr val="tx1"/>
                </a:solidFill>
                <a:latin typeface="Arial" panose="020B0604020202020204" pitchFamily="34" charset="0"/>
                <a:cs typeface="Arial" panose="020B0604020202020204" pitchFamily="34" charset="0"/>
              </a:rPr>
              <a:t>2021: “The </a:t>
            </a:r>
            <a:r>
              <a:rPr lang="en-US" sz="1400" dirty="0" err="1">
                <a:solidFill>
                  <a:schemeClr val="tx1"/>
                </a:solidFill>
                <a:latin typeface="Arial" panose="020B0604020202020204" pitchFamily="34" charset="0"/>
                <a:cs typeface="Arial" panose="020B0604020202020204" pitchFamily="34" charset="0"/>
              </a:rPr>
              <a:t>OpenROAD</a:t>
            </a:r>
            <a:r>
              <a:rPr lang="en-US" sz="1400" dirty="0">
                <a:solidFill>
                  <a:schemeClr val="tx1"/>
                </a:solidFill>
                <a:latin typeface="Arial" panose="020B0604020202020204" pitchFamily="34" charset="0"/>
                <a:cs typeface="Arial" panose="020B0604020202020204" pitchFamily="34" charset="0"/>
              </a:rPr>
              <a:t> Project: Unleashing Hardware Innovation” [</a:t>
            </a:r>
            <a:r>
              <a:rPr lang="en-US" sz="1400" dirty="0">
                <a:solidFill>
                  <a:schemeClr val="tx1"/>
                </a:solidFill>
                <a:latin typeface="Arial" panose="020B0604020202020204" pitchFamily="34" charset="0"/>
                <a:cs typeface="Arial" panose="020B0604020202020204" pitchFamily="34" charset="0"/>
                <a:hlinkClick r:id="rId11"/>
              </a:rPr>
              <a:t>.pdf</a:t>
            </a:r>
            <a:r>
              <a:rPr lang="en-US" sz="1400" dirty="0">
                <a:solidFill>
                  <a:schemeClr val="tx1"/>
                </a:solidFill>
                <a:latin typeface="Arial" panose="020B0604020202020204" pitchFamily="34" charset="0"/>
                <a:cs typeface="Arial" panose="020B0604020202020204" pitchFamily="34" charset="0"/>
              </a:rPr>
              <a:t>]</a:t>
            </a:r>
          </a:p>
          <a:p>
            <a:pPr marL="342900" lvl="2" indent="-171450" hangingPunct="0">
              <a:lnSpc>
                <a:spcPct val="90000"/>
              </a:lnSpc>
            </a:pPr>
            <a:r>
              <a:rPr lang="en-US" sz="1400" dirty="0">
                <a:latin typeface="Arial" panose="020B0604020202020204" pitchFamily="34" charset="0"/>
                <a:cs typeface="Arial" panose="020B0604020202020204" pitchFamily="34" charset="0"/>
              </a:rPr>
              <a:t>2022: “The </a:t>
            </a:r>
            <a:r>
              <a:rPr lang="en-US" sz="1400" dirty="0" err="1">
                <a:latin typeface="Arial" panose="020B0604020202020204" pitchFamily="34" charset="0"/>
                <a:cs typeface="Arial" panose="020B0604020202020204" pitchFamily="34" charset="0"/>
              </a:rPr>
              <a:t>OpenROAD</a:t>
            </a:r>
            <a:r>
              <a:rPr lang="en-US" sz="1400" dirty="0">
                <a:latin typeface="Arial" panose="020B0604020202020204" pitchFamily="34" charset="0"/>
                <a:cs typeface="Arial" panose="020B0604020202020204" pitchFamily="34" charset="0"/>
              </a:rPr>
              <a:t> Project: A Foundation for Research and Education in EDA and IC Design” [</a:t>
            </a:r>
            <a:r>
              <a:rPr lang="en-US" sz="1400" dirty="0">
                <a:latin typeface="Arial" panose="020B0604020202020204" pitchFamily="34" charset="0"/>
                <a:cs typeface="Arial" panose="020B0604020202020204" pitchFamily="34" charset="0"/>
                <a:hlinkClick r:id="rId12"/>
              </a:rPr>
              <a:t>.pptx</a:t>
            </a:r>
            <a:r>
              <a:rPr lang="en-US" sz="1400" dirty="0">
                <a:latin typeface="Arial" panose="020B0604020202020204" pitchFamily="34" charset="0"/>
                <a:cs typeface="Arial" panose="020B0604020202020204" pitchFamily="34" charset="0"/>
              </a:rPr>
              <a:t>]</a:t>
            </a:r>
          </a:p>
          <a:p>
            <a:pPr marL="342900" lvl="2" indent="-171450" hangingPunct="0">
              <a:lnSpc>
                <a:spcPct val="90000"/>
              </a:lnSpc>
            </a:pPr>
            <a:r>
              <a:rPr lang="en-US" sz="1400" dirty="0">
                <a:latin typeface="Arial" panose="020B0604020202020204" pitchFamily="34" charset="0"/>
                <a:cs typeface="Arial" panose="020B0604020202020204" pitchFamily="34" charset="0"/>
              </a:rPr>
              <a:t>2022: “A Mixed Open-Source and Proprietary EDA Commons for Education and Prototyping”, [</a:t>
            </a:r>
            <a:r>
              <a:rPr lang="en-US" sz="1400" dirty="0">
                <a:latin typeface="Arial" panose="020B0604020202020204" pitchFamily="34" charset="0"/>
                <a:cs typeface="Arial" panose="020B0604020202020204" pitchFamily="34" charset="0"/>
                <a:hlinkClick r:id="rId13"/>
              </a:rPr>
              <a:t>.pdf</a:t>
            </a: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14"/>
              </a:rPr>
              <a:t>.pptx</a:t>
            </a:r>
            <a:r>
              <a:rPr lang="en-US" sz="1400" dirty="0">
                <a:latin typeface="Arial" panose="020B0604020202020204" pitchFamily="34" charset="0"/>
                <a:cs typeface="Arial" panose="020B0604020202020204" pitchFamily="34" charset="0"/>
              </a:rPr>
              <a:t>]</a:t>
            </a:r>
          </a:p>
          <a:p>
            <a:pPr marL="342900" lvl="2" indent="-171450" hangingPunct="0">
              <a:lnSpc>
                <a:spcPct val="90000"/>
              </a:lnSpc>
            </a:pPr>
            <a:r>
              <a:rPr lang="en-US" sz="1400" dirty="0">
                <a:latin typeface="Arial" panose="020B0604020202020204" pitchFamily="34" charset="0"/>
                <a:cs typeface="Arial" panose="020B0604020202020204" pitchFamily="34" charset="0"/>
              </a:rPr>
              <a:t>2023: Talk on </a:t>
            </a:r>
            <a:r>
              <a:rPr lang="en-US" sz="1400" dirty="0" err="1">
                <a:latin typeface="Arial" panose="020B0604020202020204" pitchFamily="34" charset="0"/>
                <a:cs typeface="Arial" panose="020B0604020202020204" pitchFamily="34" charset="0"/>
              </a:rPr>
              <a:t>OpenROAD</a:t>
            </a:r>
            <a:r>
              <a:rPr lang="en-US" sz="1400" dirty="0">
                <a:latin typeface="Arial" panose="020B0604020202020204" pitchFamily="34" charset="0"/>
                <a:cs typeface="Arial" panose="020B0604020202020204" pitchFamily="34" charset="0"/>
              </a:rPr>
              <a:t> at the 3</a:t>
            </a:r>
            <a:r>
              <a:rPr lang="en-US" sz="1400" baseline="30000" dirty="0">
                <a:latin typeface="Arial" panose="020B0604020202020204" pitchFamily="34" charset="0"/>
                <a:cs typeface="Arial" panose="020B0604020202020204" pitchFamily="34" charset="0"/>
              </a:rPr>
              <a:t>rd</a:t>
            </a:r>
            <a:r>
              <a:rPr lang="en-US" sz="1400" dirty="0">
                <a:latin typeface="Arial" panose="020B0604020202020204" pitchFamily="34" charset="0"/>
                <a:cs typeface="Arial" panose="020B0604020202020204" pitchFamily="34" charset="0"/>
              </a:rPr>
              <a:t> Open-Source Design Automation Workshop (OSDA-2023) [</a:t>
            </a:r>
            <a:r>
              <a:rPr lang="en-US" sz="1400" dirty="0">
                <a:latin typeface="Arial" panose="020B0604020202020204" pitchFamily="34" charset="0"/>
                <a:cs typeface="Arial" panose="020B0604020202020204" pitchFamily="34" charset="0"/>
                <a:hlinkClick r:id="rId15"/>
              </a:rPr>
              <a:t>.pptx</a:t>
            </a:r>
            <a:r>
              <a:rPr lang="en-US" sz="1400" dirty="0">
                <a:latin typeface="Arial" panose="020B0604020202020204" pitchFamily="34" charset="0"/>
                <a:cs typeface="Arial" panose="020B0604020202020204" pitchFamily="34" charset="0"/>
              </a:rPr>
              <a:t>]</a:t>
            </a:r>
          </a:p>
          <a:p>
            <a:pPr marL="171450" indent="-171450" hangingPunct="0">
              <a:lnSpc>
                <a:spcPct val="90000"/>
              </a:lnSpc>
            </a:pPr>
            <a:endParaRPr lang="en-US" dirty="0">
              <a:latin typeface="Arial" panose="020B0604020202020204" pitchFamily="34" charset="0"/>
              <a:ea typeface="Times New Roman" panose="02020603050405020304" pitchFamily="18" charset="0"/>
              <a:cs typeface="Arial" panose="020B0604020202020204" pitchFamily="34" charset="0"/>
              <a:hlinkClick r:id="rId16"/>
            </a:endParaRPr>
          </a:p>
          <a:p>
            <a:pPr marL="171450" indent="-171450" hangingPunct="0">
              <a:lnSpc>
                <a:spcPct val="90000"/>
              </a:lnSpc>
            </a:pPr>
            <a:r>
              <a:rPr lang="en-US" dirty="0">
                <a:latin typeface="Arial" panose="020B0604020202020204" pitchFamily="34" charset="0"/>
                <a:ea typeface="Times New Roman" panose="02020603050405020304" pitchFamily="18" charset="0"/>
                <a:cs typeface="Arial" panose="020B0604020202020204" pitchFamily="34" charset="0"/>
                <a:hlinkClick r:id="rId17"/>
              </a:rPr>
              <a:t>“https://theopenroadproject.org</a:t>
            </a:r>
            <a:r>
              <a:rPr lang="en-US" dirty="0">
                <a:latin typeface="Arial" panose="020B0604020202020204" pitchFamily="34" charset="0"/>
                <a:ea typeface="Times New Roman" panose="02020603050405020304" pitchFamily="18" charset="0"/>
                <a:cs typeface="Arial" panose="020B0604020202020204" pitchFamily="34" charset="0"/>
              </a:rPr>
              <a:t>  and  </a:t>
            </a:r>
            <a:r>
              <a:rPr lang="en-US" dirty="0">
                <a:latin typeface="Arial" panose="020B0604020202020204" pitchFamily="34" charset="0"/>
                <a:ea typeface="Times New Roman" panose="02020603050405020304" pitchFamily="18" charset="0"/>
                <a:cs typeface="Arial" panose="020B0604020202020204" pitchFamily="34" charset="0"/>
                <a:hlinkClick r:id="rId18"/>
              </a:rPr>
              <a:t>https://github.com/The-OpenROAD-Project</a:t>
            </a:r>
            <a:r>
              <a:rPr lang="en-US" dirty="0">
                <a:latin typeface="Arial" panose="020B0604020202020204" pitchFamily="34" charset="0"/>
                <a:ea typeface="Times New Roman" panose="02020603050405020304" pitchFamily="18" charset="0"/>
                <a:cs typeface="Arial" panose="020B0604020202020204" pitchFamily="34" charset="0"/>
              </a:rPr>
              <a:t> </a:t>
            </a:r>
          </a:p>
          <a:p>
            <a:pPr marL="342900" indent="-223838" hangingPunct="0">
              <a:lnSpc>
                <a:spcPct val="90000"/>
              </a:lnSpc>
            </a:pPr>
            <a:endParaRPr lang="en-US" dirty="0">
              <a:latin typeface="Arial" panose="020B0604020202020204" pitchFamily="34" charset="0"/>
              <a:ea typeface="Times New Roman" panose="02020603050405020304" pitchFamily="18" charset="0"/>
              <a:cs typeface="Arial" panose="020B0604020202020204" pitchFamily="34" charset="0"/>
            </a:endParaRPr>
          </a:p>
          <a:p>
            <a:pPr marL="342900" indent="-223838" hangingPunct="0">
              <a:lnSpc>
                <a:spcPct val="90000"/>
              </a:lnSpc>
            </a:pPr>
            <a:endParaRPr lang="en-US" dirty="0">
              <a:latin typeface="Arial" panose="020B0604020202020204" pitchFamily="34" charset="0"/>
              <a:ea typeface="Times New Roman" panose="02020603050405020304" pitchFamily="18" charset="0"/>
              <a:cs typeface="Arial" panose="020B0604020202020204" pitchFamily="34" charset="0"/>
            </a:endParaRPr>
          </a:p>
          <a:p>
            <a:pPr marL="101600" indent="0">
              <a:lnSpc>
                <a:spcPct val="90000"/>
              </a:lnSpc>
              <a:buNone/>
            </a:pPr>
            <a:endParaRPr lang="en-US" sz="2400" dirty="0">
              <a:solidFill>
                <a:schemeClr val="tx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8DC7630C-561D-4944-2CE7-70CA98A2288E}"/>
              </a:ext>
            </a:extLst>
          </p:cNvPr>
          <p:cNvSpPr>
            <a:spLocks noGrp="1"/>
          </p:cNvSpPr>
          <p:nvPr>
            <p:ph type="title"/>
          </p:nvPr>
        </p:nvSpPr>
        <p:spPr>
          <a:xfrm>
            <a:off x="76200" y="76200"/>
            <a:ext cx="8298873" cy="603683"/>
          </a:xfrm>
        </p:spPr>
        <p:txBody>
          <a:bodyPr/>
          <a:lstStyle/>
          <a:p>
            <a:r>
              <a:rPr lang="en-US" sz="2800" dirty="0"/>
              <a:t>Some Links   </a:t>
            </a:r>
            <a:r>
              <a:rPr lang="en-US" sz="1600" dirty="0">
                <a:solidFill>
                  <a:srgbClr val="00B0F0"/>
                </a:solidFill>
              </a:rPr>
              <a:t>(talks are always posted at vlsicad.ucsd.edu) </a:t>
            </a:r>
            <a:endParaRPr lang="en-US" sz="2800" dirty="0"/>
          </a:p>
        </p:txBody>
      </p:sp>
    </p:spTree>
    <p:extLst>
      <p:ext uri="{BB962C8B-B14F-4D97-AF65-F5344CB8AC3E}">
        <p14:creationId xmlns:p14="http://schemas.microsoft.com/office/powerpoint/2010/main" val="412255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0F4E1943-1E08-4026-963E-CEFFDE79C73E}"/>
              </a:ext>
            </a:extLst>
          </p:cNvPr>
          <p:cNvSpPr txBox="1">
            <a:spLocks/>
          </p:cNvSpPr>
          <p:nvPr/>
        </p:nvSpPr>
        <p:spPr bwMode="auto">
          <a:xfrm>
            <a:off x="685800" y="18288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1" fontAlgn="base" hangingPunct="1">
              <a:lnSpc>
                <a:spcPct val="90000"/>
              </a:lnSpc>
              <a:spcBef>
                <a:spcPct val="0"/>
              </a:spcBef>
              <a:spcAft>
                <a:spcPct val="0"/>
              </a:spcAft>
              <a:defRPr sz="4000" b="1" baseline="0">
                <a:solidFill>
                  <a:schemeClr val="tx2"/>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a:lstStyle>
          <a:p>
            <a:r>
              <a:rPr lang="en-US" kern="0" dirty="0"/>
              <a:t>THANK YOU !</a:t>
            </a:r>
          </a:p>
        </p:txBody>
      </p:sp>
      <p:pic>
        <p:nvPicPr>
          <p:cNvPr id="2" name="Picture 1">
            <a:extLst>
              <a:ext uri="{FF2B5EF4-FFF2-40B4-BE49-F238E27FC236}">
                <a16:creationId xmlns:a16="http://schemas.microsoft.com/office/drawing/2014/main" id="{319A54FB-8DDF-C7FA-F3A1-A5C1B7C16091}"/>
              </a:ext>
            </a:extLst>
          </p:cNvPr>
          <p:cNvPicPr>
            <a:picLocks noChangeAspect="1"/>
          </p:cNvPicPr>
          <p:nvPr/>
        </p:nvPicPr>
        <p:blipFill rotWithShape="1">
          <a:blip r:embed="rId3"/>
          <a:srcRect l="54571"/>
          <a:stretch/>
        </p:blipFill>
        <p:spPr>
          <a:xfrm>
            <a:off x="3429000" y="3886201"/>
            <a:ext cx="2286000" cy="2191632"/>
          </a:xfrm>
          <a:prstGeom prst="rect">
            <a:avLst/>
          </a:prstGeom>
        </p:spPr>
      </p:pic>
    </p:spTree>
    <p:extLst>
      <p:ext uri="{BB962C8B-B14F-4D97-AF65-F5344CB8AC3E}">
        <p14:creationId xmlns:p14="http://schemas.microsoft.com/office/powerpoint/2010/main" val="43013562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0F4E1943-1E08-4026-963E-CEFFDE79C73E}"/>
              </a:ext>
            </a:extLst>
          </p:cNvPr>
          <p:cNvSpPr txBox="1">
            <a:spLocks/>
          </p:cNvSpPr>
          <p:nvPr/>
        </p:nvSpPr>
        <p:spPr bwMode="auto">
          <a:xfrm>
            <a:off x="685800" y="18288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1" fontAlgn="base" hangingPunct="1">
              <a:lnSpc>
                <a:spcPct val="90000"/>
              </a:lnSpc>
              <a:spcBef>
                <a:spcPct val="0"/>
              </a:spcBef>
              <a:spcAft>
                <a:spcPct val="0"/>
              </a:spcAft>
              <a:defRPr sz="4000" b="1" baseline="0">
                <a:solidFill>
                  <a:schemeClr val="tx2"/>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a:lstStyle>
          <a:p>
            <a:r>
              <a:rPr lang="en-US" kern="0" dirty="0"/>
              <a:t>BACKUP: GUI</a:t>
            </a:r>
          </a:p>
        </p:txBody>
      </p:sp>
    </p:spTree>
    <p:extLst>
      <p:ext uri="{BB962C8B-B14F-4D97-AF65-F5344CB8AC3E}">
        <p14:creationId xmlns:p14="http://schemas.microsoft.com/office/powerpoint/2010/main" val="190446443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1"/>
          <p:cNvSpPr txBox="1">
            <a:spLocks noGrp="1"/>
          </p:cNvSpPr>
          <p:nvPr>
            <p:ph type="title"/>
          </p:nvPr>
        </p:nvSpPr>
        <p:spPr>
          <a:xfrm>
            <a:off x="76200" y="0"/>
            <a:ext cx="8851900" cy="595312"/>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a:buClr>
                <a:srgbClr val="254061"/>
              </a:buClr>
              <a:buSzPts val="2800"/>
            </a:pPr>
            <a:r>
              <a:rPr lang="en-US" sz="2800" dirty="0">
                <a:latin typeface="Arial"/>
                <a:ea typeface="Arial"/>
                <a:cs typeface="Arial"/>
                <a:sym typeface="Arial"/>
              </a:rPr>
              <a:t>GUI: Select command usage to find all IO nets</a:t>
            </a:r>
            <a:endParaRPr dirty="0"/>
          </a:p>
        </p:txBody>
      </p:sp>
      <p:pic>
        <p:nvPicPr>
          <p:cNvPr id="2" name="Google Shape;54;p13">
            <a:extLst>
              <a:ext uri="{FF2B5EF4-FFF2-40B4-BE49-F238E27FC236}">
                <a16:creationId xmlns:a16="http://schemas.microsoft.com/office/drawing/2014/main" id="{E46B5B03-A02C-14D2-F1B6-C0C6899F5067}"/>
              </a:ext>
            </a:extLst>
          </p:cNvPr>
          <p:cNvPicPr preferRelativeResize="0"/>
          <p:nvPr/>
        </p:nvPicPr>
        <p:blipFill>
          <a:blip r:embed="rId3">
            <a:alphaModFix/>
          </a:blip>
          <a:stretch>
            <a:fillRect/>
          </a:stretch>
        </p:blipFill>
        <p:spPr>
          <a:xfrm>
            <a:off x="304800" y="1143000"/>
            <a:ext cx="4905098" cy="4838700"/>
          </a:xfrm>
          <a:prstGeom prst="rect">
            <a:avLst/>
          </a:prstGeom>
          <a:noFill/>
          <a:ln>
            <a:noFill/>
          </a:ln>
        </p:spPr>
      </p:pic>
      <p:sp>
        <p:nvSpPr>
          <p:cNvPr id="3" name="Google Shape;55;p13">
            <a:extLst>
              <a:ext uri="{FF2B5EF4-FFF2-40B4-BE49-F238E27FC236}">
                <a16:creationId xmlns:a16="http://schemas.microsoft.com/office/drawing/2014/main" id="{59B16D73-1DBD-2A8F-29BE-154D81650276}"/>
              </a:ext>
            </a:extLst>
          </p:cNvPr>
          <p:cNvSpPr txBox="1"/>
          <p:nvPr/>
        </p:nvSpPr>
        <p:spPr>
          <a:xfrm>
            <a:off x="5274950" y="1426575"/>
            <a:ext cx="3787500" cy="1316625"/>
          </a:xfrm>
          <a:prstGeom prst="rect">
            <a:avLst/>
          </a:prstGeom>
          <a:noFill/>
          <a:ln>
            <a:noFill/>
          </a:ln>
        </p:spPr>
        <p:txBody>
          <a:bodyPr spcFirstLastPara="1" wrap="square" lIns="91425" tIns="91425" rIns="91425" bIns="91425" anchor="t" anchorCtr="0">
            <a:noAutofit/>
          </a:bodyPr>
          <a:lstStyle/>
          <a:p>
            <a:endParaRPr dirty="0"/>
          </a:p>
          <a:p>
            <a:r>
              <a:rPr lang="en" dirty="0"/>
              <a:t>select -type Net -filter BTerms=CONNECTED</a:t>
            </a:r>
            <a:endParaRPr dirty="0"/>
          </a:p>
        </p:txBody>
      </p:sp>
    </p:spTree>
    <p:extLst>
      <p:ext uri="{BB962C8B-B14F-4D97-AF65-F5344CB8AC3E}">
        <p14:creationId xmlns:p14="http://schemas.microsoft.com/office/powerpoint/2010/main" val="12812143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1"/>
          <p:cNvSpPr txBox="1">
            <a:spLocks noGrp="1"/>
          </p:cNvSpPr>
          <p:nvPr>
            <p:ph type="title"/>
          </p:nvPr>
        </p:nvSpPr>
        <p:spPr>
          <a:xfrm>
            <a:off x="76200" y="0"/>
            <a:ext cx="8851900" cy="595312"/>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a:buClr>
                <a:srgbClr val="254061"/>
              </a:buClr>
              <a:buSzPts val="2800"/>
            </a:pPr>
            <a:r>
              <a:rPr lang="en-US" sz="2800" dirty="0">
                <a:latin typeface="Arial"/>
                <a:ea typeface="Arial"/>
                <a:cs typeface="Arial"/>
                <a:sym typeface="Arial"/>
              </a:rPr>
              <a:t>Find instances related to timing optimization</a:t>
            </a:r>
            <a:endParaRPr dirty="0"/>
          </a:p>
        </p:txBody>
      </p:sp>
      <p:pic>
        <p:nvPicPr>
          <p:cNvPr id="4" name="Google Shape;61;p14">
            <a:extLst>
              <a:ext uri="{FF2B5EF4-FFF2-40B4-BE49-F238E27FC236}">
                <a16:creationId xmlns:a16="http://schemas.microsoft.com/office/drawing/2014/main" id="{552DB4E3-E9BF-DFF5-4AA8-C8E1CB71590D}"/>
              </a:ext>
            </a:extLst>
          </p:cNvPr>
          <p:cNvPicPr preferRelativeResize="0"/>
          <p:nvPr/>
        </p:nvPicPr>
        <p:blipFill>
          <a:blip r:embed="rId3">
            <a:alphaModFix/>
          </a:blip>
          <a:stretch>
            <a:fillRect/>
          </a:stretch>
        </p:blipFill>
        <p:spPr>
          <a:xfrm>
            <a:off x="48611" y="946276"/>
            <a:ext cx="5285389" cy="5143499"/>
          </a:xfrm>
          <a:prstGeom prst="rect">
            <a:avLst/>
          </a:prstGeom>
          <a:noFill/>
          <a:ln>
            <a:noFill/>
          </a:ln>
        </p:spPr>
      </p:pic>
      <p:sp>
        <p:nvSpPr>
          <p:cNvPr id="5" name="Google Shape;60;p14">
            <a:extLst>
              <a:ext uri="{FF2B5EF4-FFF2-40B4-BE49-F238E27FC236}">
                <a16:creationId xmlns:a16="http://schemas.microsoft.com/office/drawing/2014/main" id="{A7682AEE-9996-6987-56B0-85C9721B43EF}"/>
              </a:ext>
            </a:extLst>
          </p:cNvPr>
          <p:cNvSpPr txBox="1"/>
          <p:nvPr/>
        </p:nvSpPr>
        <p:spPr>
          <a:xfrm>
            <a:off x="5356500" y="1426575"/>
            <a:ext cx="3787500" cy="4182900"/>
          </a:xfrm>
          <a:prstGeom prst="rect">
            <a:avLst/>
          </a:prstGeom>
          <a:noFill/>
          <a:ln>
            <a:noFill/>
          </a:ln>
        </p:spPr>
        <p:txBody>
          <a:bodyPr spcFirstLastPara="1" wrap="square" lIns="91425" tIns="91425" rIns="91425" bIns="91425" anchor="t" anchorCtr="0">
            <a:noAutofit/>
          </a:bodyPr>
          <a:lstStyle/>
          <a:p>
            <a:r>
              <a:rPr lang="en" dirty="0"/>
              <a:t>select -type Inst -filter "Source type=TIMING"</a:t>
            </a:r>
            <a:endParaRPr dirty="0"/>
          </a:p>
        </p:txBody>
      </p:sp>
    </p:spTree>
    <p:extLst>
      <p:ext uri="{BB962C8B-B14F-4D97-AF65-F5344CB8AC3E}">
        <p14:creationId xmlns:p14="http://schemas.microsoft.com/office/powerpoint/2010/main" val="187816999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1"/>
          <p:cNvSpPr txBox="1">
            <a:spLocks noGrp="1"/>
          </p:cNvSpPr>
          <p:nvPr>
            <p:ph type="title"/>
          </p:nvPr>
        </p:nvSpPr>
        <p:spPr>
          <a:xfrm>
            <a:off x="76200" y="0"/>
            <a:ext cx="8851900" cy="595312"/>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a:buClr>
                <a:srgbClr val="254061"/>
              </a:buClr>
              <a:buSzPts val="2800"/>
            </a:pPr>
            <a:r>
              <a:rPr lang="en-US" sz="2800" dirty="0">
                <a:latin typeface="Arial"/>
                <a:ea typeface="Arial"/>
                <a:cs typeface="Arial"/>
                <a:sym typeface="Arial"/>
              </a:rPr>
              <a:t>Pin Labels</a:t>
            </a:r>
            <a:endParaRPr dirty="0"/>
          </a:p>
        </p:txBody>
      </p:sp>
      <p:pic>
        <p:nvPicPr>
          <p:cNvPr id="2" name="Google Shape;67;p15">
            <a:extLst>
              <a:ext uri="{FF2B5EF4-FFF2-40B4-BE49-F238E27FC236}">
                <a16:creationId xmlns:a16="http://schemas.microsoft.com/office/drawing/2014/main" id="{B443405C-25CD-9801-C9F8-242C394A48C9}"/>
              </a:ext>
            </a:extLst>
          </p:cNvPr>
          <p:cNvPicPr preferRelativeResize="0"/>
          <p:nvPr/>
        </p:nvPicPr>
        <p:blipFill>
          <a:blip r:embed="rId3">
            <a:alphaModFix/>
          </a:blip>
          <a:stretch>
            <a:fillRect/>
          </a:stretch>
        </p:blipFill>
        <p:spPr>
          <a:xfrm>
            <a:off x="190500" y="1184400"/>
            <a:ext cx="4914900" cy="4667250"/>
          </a:xfrm>
          <a:prstGeom prst="rect">
            <a:avLst/>
          </a:prstGeom>
          <a:noFill/>
          <a:ln>
            <a:noFill/>
          </a:ln>
        </p:spPr>
      </p:pic>
    </p:spTree>
    <p:extLst>
      <p:ext uri="{BB962C8B-B14F-4D97-AF65-F5344CB8AC3E}">
        <p14:creationId xmlns:p14="http://schemas.microsoft.com/office/powerpoint/2010/main" val="208048099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1"/>
          <p:cNvSpPr txBox="1">
            <a:spLocks noGrp="1"/>
          </p:cNvSpPr>
          <p:nvPr>
            <p:ph type="title"/>
          </p:nvPr>
        </p:nvSpPr>
        <p:spPr>
          <a:xfrm>
            <a:off x="76200" y="0"/>
            <a:ext cx="8851900" cy="595312"/>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a:buClr>
                <a:srgbClr val="254061"/>
              </a:buClr>
              <a:buSzPts val="2800"/>
            </a:pPr>
            <a:r>
              <a:rPr lang="en-US" sz="2800" dirty="0">
                <a:latin typeface="Arial"/>
                <a:cs typeface="Arial"/>
                <a:sym typeface="Arial"/>
              </a:rPr>
              <a:t>Slack Histogram</a:t>
            </a:r>
            <a:endParaRPr dirty="0"/>
          </a:p>
        </p:txBody>
      </p:sp>
      <p:pic>
        <p:nvPicPr>
          <p:cNvPr id="3" name="Google Shape;73;p16">
            <a:extLst>
              <a:ext uri="{FF2B5EF4-FFF2-40B4-BE49-F238E27FC236}">
                <a16:creationId xmlns:a16="http://schemas.microsoft.com/office/drawing/2014/main" id="{56701A65-429F-9573-B5CB-6B71E2E5C229}"/>
              </a:ext>
            </a:extLst>
          </p:cNvPr>
          <p:cNvPicPr preferRelativeResize="0"/>
          <p:nvPr/>
        </p:nvPicPr>
        <p:blipFill>
          <a:blip r:embed="rId3">
            <a:alphaModFix/>
          </a:blip>
          <a:stretch>
            <a:fillRect/>
          </a:stretch>
        </p:blipFill>
        <p:spPr>
          <a:xfrm>
            <a:off x="135250" y="947325"/>
            <a:ext cx="5274950" cy="4948062"/>
          </a:xfrm>
          <a:prstGeom prst="rect">
            <a:avLst/>
          </a:prstGeom>
          <a:noFill/>
          <a:ln>
            <a:noFill/>
          </a:ln>
        </p:spPr>
      </p:pic>
    </p:spTree>
    <p:extLst>
      <p:ext uri="{BB962C8B-B14F-4D97-AF65-F5344CB8AC3E}">
        <p14:creationId xmlns:p14="http://schemas.microsoft.com/office/powerpoint/2010/main" val="287430133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sz="2400" dirty="0"/>
              <a:t>This Past Tuesday</a:t>
            </a:r>
          </a:p>
        </p:txBody>
      </p:sp>
      <p:pic>
        <p:nvPicPr>
          <p:cNvPr id="4" name="Picture 3">
            <a:extLst>
              <a:ext uri="{FF2B5EF4-FFF2-40B4-BE49-F238E27FC236}">
                <a16:creationId xmlns:a16="http://schemas.microsoft.com/office/drawing/2014/main" id="{0D5A519E-6355-15F4-14A6-768C84FB2C09}"/>
              </a:ext>
            </a:extLst>
          </p:cNvPr>
          <p:cNvPicPr>
            <a:picLocks noChangeAspect="1"/>
          </p:cNvPicPr>
          <p:nvPr/>
        </p:nvPicPr>
        <p:blipFill>
          <a:blip r:embed="rId3"/>
          <a:stretch>
            <a:fillRect/>
          </a:stretch>
        </p:blipFill>
        <p:spPr>
          <a:xfrm>
            <a:off x="2370715" y="838200"/>
            <a:ext cx="4402570" cy="5562600"/>
          </a:xfrm>
          <a:prstGeom prst="rect">
            <a:avLst/>
          </a:prstGeom>
          <a:ln w="38100">
            <a:solidFill>
              <a:srgbClr val="548235"/>
            </a:solidFill>
          </a:ln>
        </p:spPr>
      </p:pic>
    </p:spTree>
    <p:extLst>
      <p:ext uri="{BB962C8B-B14F-4D97-AF65-F5344CB8AC3E}">
        <p14:creationId xmlns:p14="http://schemas.microsoft.com/office/powerpoint/2010/main" val="296880358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0" y="193431"/>
            <a:ext cx="9243900" cy="380998"/>
          </a:xfrm>
        </p:spPr>
        <p:txBody>
          <a:bodyPr/>
          <a:lstStyle/>
          <a:p>
            <a:r>
              <a:rPr lang="en-US" sz="3100" b="1" dirty="0" err="1">
                <a:solidFill>
                  <a:srgbClr val="254061"/>
                </a:solidFill>
              </a:rPr>
              <a:t>OpenROAD</a:t>
            </a:r>
            <a:r>
              <a:rPr lang="en-US" sz="3100" b="1" dirty="0">
                <a:solidFill>
                  <a:srgbClr val="254061"/>
                </a:solidFill>
              </a:rPr>
              <a:t>: RTL-to-GDS, No Humans, 24 Hours</a:t>
            </a:r>
            <a:endParaRPr lang="en-US" sz="3100" dirty="0"/>
          </a:p>
        </p:txBody>
      </p:sp>
      <p:sp>
        <p:nvSpPr>
          <p:cNvPr id="7" name="Google Shape;347;p7">
            <a:extLst>
              <a:ext uri="{FF2B5EF4-FFF2-40B4-BE49-F238E27FC236}">
                <a16:creationId xmlns:a16="http://schemas.microsoft.com/office/drawing/2014/main" id="{CC4F269E-CF9A-49AA-98E2-12D4E2C85E8A}"/>
              </a:ext>
            </a:extLst>
          </p:cNvPr>
          <p:cNvSpPr txBox="1">
            <a:spLocks/>
          </p:cNvSpPr>
          <p:nvPr/>
        </p:nvSpPr>
        <p:spPr>
          <a:xfrm>
            <a:off x="76200" y="1046502"/>
            <a:ext cx="8923855" cy="4765964"/>
          </a:xfrm>
          <a:prstGeom prst="rect">
            <a:avLst/>
          </a:prstGeom>
          <a:noFill/>
          <a:ln>
            <a:noFill/>
          </a:ln>
        </p:spPr>
        <p:txBody>
          <a:bodyPr spcFirstLastPara="1" vert="horz" wrap="square" lIns="91425" tIns="45700" rIns="91425" bIns="45700" rtlCol="0" anchor="t" anchorCtr="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indent="-295275"/>
            <a:r>
              <a:rPr lang="en-US" sz="2400" b="1" dirty="0"/>
              <a:t>FOCUS: Ease of use and runtime</a:t>
            </a:r>
          </a:p>
          <a:p>
            <a:pPr marL="346075" indent="-295275"/>
            <a:endParaRPr lang="en-US" sz="2400" b="1" dirty="0">
              <a:solidFill>
                <a:srgbClr val="FF0000"/>
              </a:solidFill>
            </a:endParaRPr>
          </a:p>
          <a:p>
            <a:pPr marL="346075" indent="-295275"/>
            <a:r>
              <a:rPr lang="en-US" sz="2400" b="1" dirty="0"/>
              <a:t>Directly attack the crises of design and innovation</a:t>
            </a:r>
          </a:p>
          <a:p>
            <a:pPr marL="623888" lvl="1" indent="-277813"/>
            <a:r>
              <a:rPr lang="en-US" sz="2000" b="1" dirty="0">
                <a:solidFill>
                  <a:schemeClr val="accent1"/>
                </a:solidFill>
              </a:rPr>
              <a:t>Schedule</a:t>
            </a:r>
            <a:r>
              <a:rPr lang="en-US" sz="2000" dirty="0"/>
              <a:t> </a:t>
            </a:r>
            <a:r>
              <a:rPr lang="en-US" sz="2000" b="1" dirty="0"/>
              <a:t>barrier: </a:t>
            </a:r>
            <a:r>
              <a:rPr lang="en-US" sz="2000" b="1" dirty="0">
                <a:solidFill>
                  <a:srgbClr val="FF0000"/>
                </a:solidFill>
              </a:rPr>
              <a:t>RTL-to-GDS</a:t>
            </a:r>
            <a:r>
              <a:rPr lang="en-US" sz="2000" b="1" dirty="0"/>
              <a:t> in 24 hours  </a:t>
            </a:r>
            <a:endParaRPr lang="en-US" sz="2000" dirty="0"/>
          </a:p>
          <a:p>
            <a:pPr marL="623888" lvl="1" indent="-277813"/>
            <a:r>
              <a:rPr lang="en-US" sz="2000" b="1" dirty="0">
                <a:solidFill>
                  <a:schemeClr val="accent1"/>
                </a:solidFill>
              </a:rPr>
              <a:t>Expertise</a:t>
            </a:r>
            <a:r>
              <a:rPr lang="en-US" sz="2000" dirty="0"/>
              <a:t> </a:t>
            </a:r>
            <a:r>
              <a:rPr lang="en-US" sz="2000" b="1" dirty="0"/>
              <a:t>barrier: No-human-in-loop, </a:t>
            </a:r>
            <a:r>
              <a:rPr lang="en-US" sz="2000" b="1" u="sng" dirty="0" err="1"/>
              <a:t>tapeout</a:t>
            </a:r>
            <a:r>
              <a:rPr lang="en-US" sz="2000" b="1" dirty="0"/>
              <a:t> GDS</a:t>
            </a:r>
          </a:p>
          <a:p>
            <a:pPr marL="623888" lvl="1" indent="-277813"/>
            <a:r>
              <a:rPr lang="en-US" sz="2000" b="1" dirty="0">
                <a:solidFill>
                  <a:schemeClr val="accent1"/>
                </a:solidFill>
              </a:rPr>
              <a:t>Cost</a:t>
            </a:r>
            <a:r>
              <a:rPr lang="en-US" sz="2000" dirty="0"/>
              <a:t> </a:t>
            </a:r>
            <a:r>
              <a:rPr lang="en-US" sz="2000" b="1" dirty="0"/>
              <a:t>barrier: Open source (and, runs in </a:t>
            </a:r>
            <a:r>
              <a:rPr lang="en-US" sz="2000" b="1" dirty="0">
                <a:sym typeface="Wingdings" panose="05000000000000000000" pitchFamily="2" charset="2"/>
              </a:rPr>
              <a:t>24 hours)</a:t>
            </a:r>
          </a:p>
          <a:p>
            <a:endParaRPr lang="en-US" sz="2000" b="1" dirty="0"/>
          </a:p>
          <a:p>
            <a:pPr marL="346075" indent="-295275"/>
            <a:r>
              <a:rPr lang="en-US" sz="2400" b="1" dirty="0"/>
              <a:t>Unleash system innovation and design innovation</a:t>
            </a:r>
          </a:p>
          <a:p>
            <a:pPr marL="346075" indent="-295275"/>
            <a:r>
              <a:rPr lang="en-US" sz="2400" b="1" dirty="0"/>
              <a:t>Enable tool customization to system, application needs</a:t>
            </a:r>
          </a:p>
          <a:p>
            <a:pPr marL="230186" indent="-52386">
              <a:lnSpc>
                <a:spcPct val="85000"/>
              </a:lnSpc>
              <a:spcBef>
                <a:spcPts val="1000"/>
              </a:spcBef>
              <a:buSzPts val="2800"/>
              <a:buFont typeface="Arial"/>
              <a:buNone/>
            </a:pPr>
            <a:endParaRPr lang="en-US" sz="2000" dirty="0"/>
          </a:p>
        </p:txBody>
      </p:sp>
    </p:spTree>
    <p:extLst>
      <p:ext uri="{BB962C8B-B14F-4D97-AF65-F5344CB8AC3E}">
        <p14:creationId xmlns:p14="http://schemas.microsoft.com/office/powerpoint/2010/main" val="797444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fade">
                                      <p:cBhvr>
                                        <p:cTn id="10" dur="500"/>
                                        <p:tgtEl>
                                          <p:spTgt spid="7">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Effect transition="in" filter="fade">
                                      <p:cBhvr>
                                        <p:cTn id="13" dur="500"/>
                                        <p:tgtEl>
                                          <p:spTgt spid="7">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5" end="5"/>
                                            </p:txEl>
                                          </p:spTgt>
                                        </p:tgtEl>
                                        <p:attrNameLst>
                                          <p:attrName>style.visibility</p:attrName>
                                        </p:attrNameLst>
                                      </p:cBhvr>
                                      <p:to>
                                        <p:strVal val="visible"/>
                                      </p:to>
                                    </p:set>
                                    <p:animEffect transition="in" filter="fade">
                                      <p:cBhvr>
                                        <p:cTn id="16" dur="500"/>
                                        <p:tgtEl>
                                          <p:spTgt spid="7">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animEffect transition="in" filter="fade">
                                      <p:cBhvr>
                                        <p:cTn id="21" dur="500"/>
                                        <p:tgtEl>
                                          <p:spTgt spid="7">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8" end="8"/>
                                            </p:txEl>
                                          </p:spTgt>
                                        </p:tgtEl>
                                        <p:attrNameLst>
                                          <p:attrName>style.visibility</p:attrName>
                                        </p:attrNameLst>
                                      </p:cBhvr>
                                      <p:to>
                                        <p:strVal val="visible"/>
                                      </p:to>
                                    </p:set>
                                    <p:animEffect transition="in" filter="fade">
                                      <p:cBhvr>
                                        <p:cTn id="24"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7" name="Picture 6">
            <a:extLst>
              <a:ext uri="{FF2B5EF4-FFF2-40B4-BE49-F238E27FC236}">
                <a16:creationId xmlns:a16="http://schemas.microsoft.com/office/drawing/2014/main" id="{C95150F4-E911-42BB-954A-598CC3DB7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7619" y="1171942"/>
            <a:ext cx="5842381" cy="5152658"/>
          </a:xfrm>
          <a:prstGeom prst="rect">
            <a:avLst/>
          </a:prstGeom>
        </p:spPr>
      </p:pic>
      <p:sp>
        <p:nvSpPr>
          <p:cNvPr id="8" name="TextBox 22">
            <a:extLst>
              <a:ext uri="{FF2B5EF4-FFF2-40B4-BE49-F238E27FC236}">
                <a16:creationId xmlns:a16="http://schemas.microsoft.com/office/drawing/2014/main" id="{D3E7CC65-D673-40A4-B0FB-E95C20021F1C}"/>
              </a:ext>
            </a:extLst>
          </p:cNvPr>
          <p:cNvSpPr txBox="1"/>
          <p:nvPr/>
        </p:nvSpPr>
        <p:spPr>
          <a:xfrm>
            <a:off x="6934201" y="762000"/>
            <a:ext cx="2057400" cy="276999"/>
          </a:xfrm>
          <a:prstGeom prst="rect">
            <a:avLst/>
          </a:prstGeom>
          <a:solidFill>
            <a:srgbClr val="FDEAD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p>
            <a:pPr>
              <a:defRPr sz="700"/>
            </a:pPr>
            <a:r>
              <a:rPr sz="1200" dirty="0"/>
              <a:t>Further notes:  </a:t>
            </a:r>
            <a:r>
              <a:rPr sz="1200" u="sng" dirty="0">
                <a:solidFill>
                  <a:srgbClr val="0000FF"/>
                </a:solidFill>
                <a:uFill>
                  <a:solidFill>
                    <a:srgbClr val="0000FF"/>
                  </a:solidFill>
                </a:uFill>
                <a:hlinkClick r:id="rId4"/>
              </a:rPr>
              <a:t>link</a:t>
            </a:r>
            <a:r>
              <a:rPr sz="1200" dirty="0"/>
              <a:t> </a:t>
            </a:r>
            <a:r>
              <a:rPr sz="1200" u="sng" dirty="0">
                <a:solidFill>
                  <a:srgbClr val="0000FF"/>
                </a:solidFill>
                <a:uFill>
                  <a:solidFill>
                    <a:srgbClr val="0000FF"/>
                  </a:solidFill>
                </a:uFill>
                <a:hlinkClick r:id="rId5"/>
              </a:rPr>
              <a:t>link</a:t>
            </a:r>
            <a:r>
              <a:rPr sz="1200" dirty="0"/>
              <a:t> </a:t>
            </a:r>
            <a:r>
              <a:rPr sz="1200" u="sng" dirty="0">
                <a:solidFill>
                  <a:srgbClr val="0000FF"/>
                </a:solidFill>
                <a:uFill>
                  <a:solidFill>
                    <a:srgbClr val="0000FF"/>
                  </a:solidFill>
                </a:uFill>
                <a:hlinkClick r:id="rId6"/>
              </a:rPr>
              <a:t>link</a:t>
            </a:r>
          </a:p>
        </p:txBody>
      </p:sp>
      <p:sp>
        <p:nvSpPr>
          <p:cNvPr id="4" name="Title 3">
            <a:extLst>
              <a:ext uri="{FF2B5EF4-FFF2-40B4-BE49-F238E27FC236}">
                <a16:creationId xmlns:a16="http://schemas.microsoft.com/office/drawing/2014/main" id="{AEA88104-AD75-9A14-B5C0-3A94414334D5}"/>
              </a:ext>
            </a:extLst>
          </p:cNvPr>
          <p:cNvSpPr>
            <a:spLocks noGrp="1"/>
          </p:cNvSpPr>
          <p:nvPr>
            <p:ph type="title"/>
          </p:nvPr>
        </p:nvSpPr>
        <p:spPr>
          <a:xfrm>
            <a:off x="76201" y="152400"/>
            <a:ext cx="8915400" cy="595312"/>
          </a:xfrm>
        </p:spPr>
        <p:txBody>
          <a:bodyPr/>
          <a:lstStyle/>
          <a:p>
            <a:r>
              <a:rPr lang="en-US" sz="2500" dirty="0">
                <a:latin typeface="Arial"/>
                <a:ea typeface="Arial"/>
                <a:cs typeface="Arial"/>
                <a:sym typeface="Arial"/>
              </a:rPr>
              <a:t>Industrial Strength Incremental Architecture: Built to Last</a:t>
            </a:r>
            <a:endParaRPr lang="en-US" sz="2500" dirty="0"/>
          </a:p>
        </p:txBody>
      </p:sp>
      <p:sp>
        <p:nvSpPr>
          <p:cNvPr id="2" name="Rectangle 1">
            <a:extLst>
              <a:ext uri="{FF2B5EF4-FFF2-40B4-BE49-F238E27FC236}">
                <a16:creationId xmlns:a16="http://schemas.microsoft.com/office/drawing/2014/main" id="{FBD86799-2D7D-47B8-A22E-F3ED0CEF805B}"/>
              </a:ext>
            </a:extLst>
          </p:cNvPr>
          <p:cNvSpPr/>
          <p:nvPr/>
        </p:nvSpPr>
        <p:spPr>
          <a:xfrm>
            <a:off x="4579775" y="2309779"/>
            <a:ext cx="825143" cy="811675"/>
          </a:xfrm>
          <a:prstGeom prst="rect">
            <a:avLst/>
          </a:prstGeom>
          <a:solidFill>
            <a:srgbClr val="FFFF00">
              <a:alpha val="21176"/>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0CE717A-17CF-4FA7-9F3B-F0F0D8321DBF}"/>
              </a:ext>
            </a:extLst>
          </p:cNvPr>
          <p:cNvSpPr/>
          <p:nvPr/>
        </p:nvSpPr>
        <p:spPr>
          <a:xfrm>
            <a:off x="4951712" y="3774857"/>
            <a:ext cx="842505" cy="795151"/>
          </a:xfrm>
          <a:prstGeom prst="rect">
            <a:avLst/>
          </a:prstGeom>
          <a:solidFill>
            <a:srgbClr val="FFFF00">
              <a:alpha val="21176"/>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F8D729-32F3-4D71-94CD-9E9891D7CE3E}"/>
              </a:ext>
            </a:extLst>
          </p:cNvPr>
          <p:cNvSpPr/>
          <p:nvPr/>
        </p:nvSpPr>
        <p:spPr>
          <a:xfrm>
            <a:off x="6528631" y="3793239"/>
            <a:ext cx="804676" cy="1093641"/>
          </a:xfrm>
          <a:prstGeom prst="rect">
            <a:avLst/>
          </a:prstGeom>
          <a:solidFill>
            <a:srgbClr val="FFFF00">
              <a:alpha val="21176"/>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9D04429-D338-4E01-A585-E656598CD18B}"/>
              </a:ext>
            </a:extLst>
          </p:cNvPr>
          <p:cNvSpPr/>
          <p:nvPr/>
        </p:nvSpPr>
        <p:spPr>
          <a:xfrm>
            <a:off x="3133616" y="3823218"/>
            <a:ext cx="759374" cy="755844"/>
          </a:xfrm>
          <a:prstGeom prst="rect">
            <a:avLst/>
          </a:prstGeom>
          <a:solidFill>
            <a:srgbClr val="FFFF00">
              <a:alpha val="21176"/>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5599F03-52B5-4734-8C80-28AE7126D80D}"/>
              </a:ext>
            </a:extLst>
          </p:cNvPr>
          <p:cNvSpPr/>
          <p:nvPr/>
        </p:nvSpPr>
        <p:spPr>
          <a:xfrm>
            <a:off x="2126148" y="2335065"/>
            <a:ext cx="789067" cy="759228"/>
          </a:xfrm>
          <a:prstGeom prst="rect">
            <a:avLst/>
          </a:prstGeom>
          <a:solidFill>
            <a:srgbClr val="FFFF00">
              <a:alpha val="21176"/>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22CC3E-3B89-41FA-AAB1-89DA91EA1AC2}"/>
              </a:ext>
            </a:extLst>
          </p:cNvPr>
          <p:cNvSpPr/>
          <p:nvPr/>
        </p:nvSpPr>
        <p:spPr>
          <a:xfrm>
            <a:off x="3142670" y="2361639"/>
            <a:ext cx="967603" cy="497264"/>
          </a:xfrm>
          <a:prstGeom prst="rect">
            <a:avLst/>
          </a:prstGeom>
          <a:solidFill>
            <a:srgbClr val="FFFF00">
              <a:alpha val="21176"/>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28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234EFC40-B2FA-4F3B-9500-F9E48B0B438B}"/>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flipV="1">
            <a:off x="2385822" y="1840645"/>
            <a:ext cx="2094125" cy="2077651"/>
          </a:xfrm>
          <a:prstGeom prst="rect">
            <a:avLst/>
          </a:prstGeom>
          <a:noFill/>
          <a:ln w="9525">
            <a:noFill/>
            <a:miter lim="800000"/>
            <a:headEnd/>
            <a:tailEnd/>
          </a:ln>
        </p:spPr>
      </p:pic>
      <p:pic>
        <p:nvPicPr>
          <p:cNvPr id="8" name="Content Placeholder 3">
            <a:extLst>
              <a:ext uri="{FF2B5EF4-FFF2-40B4-BE49-F238E27FC236}">
                <a16:creationId xmlns:a16="http://schemas.microsoft.com/office/drawing/2014/main" id="{79A71F9D-7367-4178-AE9C-78DC70F4D397}"/>
              </a:ext>
            </a:extLst>
          </p:cNvPr>
          <p:cNvPicPr>
            <a:picLocks noGrp="1"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30613" y="1850056"/>
            <a:ext cx="2094127" cy="2092251"/>
          </a:xfrm>
          <a:prstGeom prst="rect">
            <a:avLst/>
          </a:prstGeom>
          <a:noFill/>
          <a:ln w="9525">
            <a:noFill/>
            <a:miter lim="800000"/>
            <a:headEnd/>
            <a:tailEnd/>
          </a:ln>
        </p:spPr>
      </p:pic>
      <p:pic>
        <p:nvPicPr>
          <p:cNvPr id="9" name="Picture 8">
            <a:extLst>
              <a:ext uri="{FF2B5EF4-FFF2-40B4-BE49-F238E27FC236}">
                <a16:creationId xmlns:a16="http://schemas.microsoft.com/office/drawing/2014/main" id="{307DC188-D2F4-43F4-9164-10D2360E68E3}"/>
              </a:ext>
            </a:extLst>
          </p:cNvPr>
          <p:cNvPicPr>
            <a:picLocks noChangeAspect="1"/>
          </p:cNvPicPr>
          <p:nvPr/>
        </p:nvPicPr>
        <p:blipFill>
          <a:blip r:embed="rId5"/>
          <a:stretch>
            <a:fillRect/>
          </a:stretch>
        </p:blipFill>
        <p:spPr>
          <a:xfrm>
            <a:off x="6652025" y="1626222"/>
            <a:ext cx="2324598" cy="2297970"/>
          </a:xfrm>
          <a:prstGeom prst="rect">
            <a:avLst/>
          </a:prstGeom>
        </p:spPr>
      </p:pic>
      <p:pic>
        <p:nvPicPr>
          <p:cNvPr id="10" name="Picture 9">
            <a:extLst>
              <a:ext uri="{FF2B5EF4-FFF2-40B4-BE49-F238E27FC236}">
                <a16:creationId xmlns:a16="http://schemas.microsoft.com/office/drawing/2014/main" id="{DF13F3A7-8520-4713-B9F9-7E6C51CEC3D7}"/>
              </a:ext>
            </a:extLst>
          </p:cNvPr>
          <p:cNvPicPr>
            <a:picLocks noChangeAspect="1"/>
          </p:cNvPicPr>
          <p:nvPr/>
        </p:nvPicPr>
        <p:blipFill rotWithShape="1">
          <a:blip r:embed="rId6"/>
          <a:srcRect l="12291" t="3483"/>
          <a:stretch/>
        </p:blipFill>
        <p:spPr>
          <a:xfrm>
            <a:off x="5052588" y="2759621"/>
            <a:ext cx="1518297" cy="1521490"/>
          </a:xfrm>
          <a:prstGeom prst="rect">
            <a:avLst/>
          </a:prstGeom>
        </p:spPr>
      </p:pic>
      <p:sp>
        <p:nvSpPr>
          <p:cNvPr id="11" name="Rectangle 10">
            <a:extLst>
              <a:ext uri="{FF2B5EF4-FFF2-40B4-BE49-F238E27FC236}">
                <a16:creationId xmlns:a16="http://schemas.microsoft.com/office/drawing/2014/main" id="{A04B1E8C-9282-4CAA-ADC3-90CB54AC5F69}"/>
              </a:ext>
            </a:extLst>
          </p:cNvPr>
          <p:cNvSpPr/>
          <p:nvPr/>
        </p:nvSpPr>
        <p:spPr bwMode="auto">
          <a:xfrm>
            <a:off x="6767492" y="1736818"/>
            <a:ext cx="497165" cy="463496"/>
          </a:xfrm>
          <a:prstGeom prst="rect">
            <a:avLst/>
          </a:prstGeom>
          <a:noFill/>
          <a:ln w="38100" cap="flat" cmpd="sng" algn="ctr">
            <a:solidFill>
              <a:schemeClr val="tx1"/>
            </a:solidFill>
            <a:prstDash val="solid"/>
            <a:round/>
            <a:headEnd type="none" w="med" len="med"/>
            <a:tailEnd type="triangle" w="lg" len="lg"/>
          </a:ln>
          <a:effectLst/>
        </p:spPr>
        <p:txBody>
          <a:bodyPr vert="horz" wrap="square" lIns="51435" tIns="25718" rIns="51435" bIns="25718"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14350" eaLnBrk="0" fontAlgn="base" hangingPunct="0">
              <a:spcBef>
                <a:spcPct val="0"/>
              </a:spcBef>
              <a:spcAft>
                <a:spcPct val="0"/>
              </a:spcAft>
            </a:pPr>
            <a:endParaRPr lang="en-US" sz="1013">
              <a:latin typeface="Arial" charset="0"/>
            </a:endParaRPr>
          </a:p>
        </p:txBody>
      </p:sp>
      <p:sp>
        <p:nvSpPr>
          <p:cNvPr id="12" name="Rectangle 11">
            <a:extLst>
              <a:ext uri="{FF2B5EF4-FFF2-40B4-BE49-F238E27FC236}">
                <a16:creationId xmlns:a16="http://schemas.microsoft.com/office/drawing/2014/main" id="{EB6080A8-5E54-4CD3-A523-6CAA57756462}"/>
              </a:ext>
            </a:extLst>
          </p:cNvPr>
          <p:cNvSpPr/>
          <p:nvPr/>
        </p:nvSpPr>
        <p:spPr bwMode="auto">
          <a:xfrm>
            <a:off x="5052588" y="2759620"/>
            <a:ext cx="1518297" cy="1521490"/>
          </a:xfrm>
          <a:prstGeom prst="rect">
            <a:avLst/>
          </a:prstGeom>
          <a:noFill/>
          <a:ln w="38100" cap="flat" cmpd="sng" algn="ctr">
            <a:solidFill>
              <a:schemeClr val="tx1"/>
            </a:solidFill>
            <a:prstDash val="solid"/>
            <a:round/>
            <a:headEnd type="none" w="med" len="med"/>
            <a:tailEnd type="triangle" w="lg" len="lg"/>
          </a:ln>
          <a:effectLst/>
        </p:spPr>
        <p:txBody>
          <a:bodyPr vert="horz" wrap="square" lIns="51435" tIns="25718" rIns="51435" bIns="25718"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14350" eaLnBrk="0" fontAlgn="base" hangingPunct="0">
              <a:spcBef>
                <a:spcPct val="0"/>
              </a:spcBef>
              <a:spcAft>
                <a:spcPct val="0"/>
              </a:spcAft>
            </a:pPr>
            <a:endParaRPr lang="en-US" sz="1013">
              <a:latin typeface="Arial" charset="0"/>
            </a:endParaRPr>
          </a:p>
        </p:txBody>
      </p:sp>
      <p:sp>
        <p:nvSpPr>
          <p:cNvPr id="13" name="TextBox 17">
            <a:extLst>
              <a:ext uri="{FF2B5EF4-FFF2-40B4-BE49-F238E27FC236}">
                <a16:creationId xmlns:a16="http://schemas.microsoft.com/office/drawing/2014/main" id="{7F434377-824D-4AF5-A12F-1C273D36EC7E}"/>
              </a:ext>
            </a:extLst>
          </p:cNvPr>
          <p:cNvSpPr txBox="1"/>
          <p:nvPr/>
        </p:nvSpPr>
        <p:spPr>
          <a:xfrm>
            <a:off x="5087896" y="4336131"/>
            <a:ext cx="1658812" cy="34624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50" dirty="0" err="1"/>
              <a:t>OpenTitan</a:t>
            </a:r>
            <a:r>
              <a:rPr lang="en-US" sz="1650" dirty="0"/>
              <a:t> SoC </a:t>
            </a:r>
          </a:p>
        </p:txBody>
      </p:sp>
      <p:cxnSp>
        <p:nvCxnSpPr>
          <p:cNvPr id="14" name="Straight Arrow Connector 13">
            <a:extLst>
              <a:ext uri="{FF2B5EF4-FFF2-40B4-BE49-F238E27FC236}">
                <a16:creationId xmlns:a16="http://schemas.microsoft.com/office/drawing/2014/main" id="{604C1D00-8C1E-4EC6-B367-540F4AC1B397}"/>
              </a:ext>
            </a:extLst>
          </p:cNvPr>
          <p:cNvCxnSpPr>
            <a:cxnSpLocks/>
          </p:cNvCxnSpPr>
          <p:nvPr/>
        </p:nvCxnSpPr>
        <p:spPr>
          <a:xfrm flipH="1">
            <a:off x="6254163" y="2048551"/>
            <a:ext cx="397863" cy="619504"/>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BCB78EAC-8858-4DC7-8F52-48615D43E979}"/>
              </a:ext>
            </a:extLst>
          </p:cNvPr>
          <p:cNvSpPr txBox="1"/>
          <p:nvPr/>
        </p:nvSpPr>
        <p:spPr>
          <a:xfrm>
            <a:off x="968082" y="4763393"/>
            <a:ext cx="2789426" cy="738664"/>
          </a:xfrm>
          <a:prstGeom prst="rect">
            <a:avLst/>
          </a:prstGeom>
          <a:noFill/>
        </p:spPr>
        <p:txBody>
          <a:bodyPr wrap="square">
            <a:spAutoFit/>
          </a:bodyPr>
          <a:lstStyle/>
          <a:p>
            <a:pPr algn="ctr"/>
            <a:r>
              <a:rPr lang="en-US" sz="2100" kern="0" dirty="0"/>
              <a:t>Army Research Labs</a:t>
            </a:r>
          </a:p>
          <a:p>
            <a:pPr algn="ctr"/>
            <a:r>
              <a:rPr lang="en-US" sz="2100" kern="0" dirty="0"/>
              <a:t>GF55, GF12LP</a:t>
            </a:r>
            <a:endParaRPr lang="en-US" sz="2100" dirty="0"/>
          </a:p>
        </p:txBody>
      </p:sp>
      <p:sp>
        <p:nvSpPr>
          <p:cNvPr id="16" name="TextBox 15">
            <a:extLst>
              <a:ext uri="{FF2B5EF4-FFF2-40B4-BE49-F238E27FC236}">
                <a16:creationId xmlns:a16="http://schemas.microsoft.com/office/drawing/2014/main" id="{BC98ED47-1185-419C-8CD9-3EC19870B48D}"/>
              </a:ext>
            </a:extLst>
          </p:cNvPr>
          <p:cNvSpPr txBox="1"/>
          <p:nvPr/>
        </p:nvSpPr>
        <p:spPr>
          <a:xfrm>
            <a:off x="5621359" y="4763392"/>
            <a:ext cx="2789426" cy="738664"/>
          </a:xfrm>
          <a:prstGeom prst="rect">
            <a:avLst/>
          </a:prstGeom>
          <a:noFill/>
        </p:spPr>
        <p:txBody>
          <a:bodyPr wrap="square">
            <a:spAutoFit/>
          </a:bodyPr>
          <a:lstStyle/>
          <a:p>
            <a:pPr algn="ctr"/>
            <a:r>
              <a:rPr lang="en-US" sz="2100" kern="0" dirty="0"/>
              <a:t>U. Michigan / </a:t>
            </a:r>
            <a:r>
              <a:rPr lang="en-US" sz="2100" kern="0" dirty="0" err="1"/>
              <a:t>FASoC</a:t>
            </a:r>
            <a:r>
              <a:rPr lang="en-US" sz="2100" kern="0" dirty="0"/>
              <a:t> GF12LP </a:t>
            </a:r>
            <a:endParaRPr lang="en-US" sz="2100" dirty="0"/>
          </a:p>
        </p:txBody>
      </p:sp>
      <p:sp>
        <p:nvSpPr>
          <p:cNvPr id="17" name="TextBox 17">
            <a:extLst>
              <a:ext uri="{FF2B5EF4-FFF2-40B4-BE49-F238E27FC236}">
                <a16:creationId xmlns:a16="http://schemas.microsoft.com/office/drawing/2014/main" id="{9D9DF913-1694-4B33-B935-EDF67C894B2E}"/>
              </a:ext>
            </a:extLst>
          </p:cNvPr>
          <p:cNvSpPr txBox="1"/>
          <p:nvPr/>
        </p:nvSpPr>
        <p:spPr>
          <a:xfrm>
            <a:off x="296674" y="3992570"/>
            <a:ext cx="1854248" cy="34624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50" dirty="0"/>
              <a:t>GF55 AI platform</a:t>
            </a:r>
          </a:p>
        </p:txBody>
      </p:sp>
      <p:sp>
        <p:nvSpPr>
          <p:cNvPr id="18" name="TextBox 17">
            <a:extLst>
              <a:ext uri="{FF2B5EF4-FFF2-40B4-BE49-F238E27FC236}">
                <a16:creationId xmlns:a16="http://schemas.microsoft.com/office/drawing/2014/main" id="{92133082-B54B-4CBF-84FE-0715E3B6A322}"/>
              </a:ext>
            </a:extLst>
          </p:cNvPr>
          <p:cNvSpPr txBox="1"/>
          <p:nvPr/>
        </p:nvSpPr>
        <p:spPr>
          <a:xfrm>
            <a:off x="2362796" y="3990877"/>
            <a:ext cx="2094125" cy="34624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50" dirty="0"/>
              <a:t>GF12LP AI tile</a:t>
            </a:r>
          </a:p>
        </p:txBody>
      </p:sp>
      <p:sp>
        <p:nvSpPr>
          <p:cNvPr id="2" name="Title 1">
            <a:extLst>
              <a:ext uri="{FF2B5EF4-FFF2-40B4-BE49-F238E27FC236}">
                <a16:creationId xmlns:a16="http://schemas.microsoft.com/office/drawing/2014/main" id="{29FCF462-B678-C2AA-C7A8-415DEED5C505}"/>
              </a:ext>
            </a:extLst>
          </p:cNvPr>
          <p:cNvSpPr>
            <a:spLocks noGrp="1"/>
          </p:cNvSpPr>
          <p:nvPr>
            <p:ph type="title"/>
          </p:nvPr>
        </p:nvSpPr>
        <p:spPr>
          <a:xfrm>
            <a:off x="76200" y="76200"/>
            <a:ext cx="8851900" cy="595312"/>
          </a:xfrm>
        </p:spPr>
        <p:txBody>
          <a:bodyPr/>
          <a:lstStyle/>
          <a:p>
            <a:r>
              <a:rPr lang="en-US" dirty="0">
                <a:latin typeface="Arial"/>
                <a:ea typeface="Arial"/>
                <a:cs typeface="Arial"/>
                <a:sym typeface="Arial"/>
              </a:rPr>
              <a:t>Usage in Advanced Nodes</a:t>
            </a:r>
            <a:endParaRPr lang="en-US" dirty="0"/>
          </a:p>
        </p:txBody>
      </p:sp>
    </p:spTree>
    <p:extLst>
      <p:ext uri="{BB962C8B-B14F-4D97-AF65-F5344CB8AC3E}">
        <p14:creationId xmlns:p14="http://schemas.microsoft.com/office/powerpoint/2010/main" val="380078000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7"/>
          <p:cNvSpPr txBox="1">
            <a:spLocks noGrp="1"/>
          </p:cNvSpPr>
          <p:nvPr>
            <p:ph idx="1"/>
          </p:nvPr>
        </p:nvSpPr>
        <p:spPr>
          <a:xfrm>
            <a:off x="5181600" y="914400"/>
            <a:ext cx="4065905" cy="4975999"/>
          </a:xfrm>
          <a:prstGeom prst="rect">
            <a:avLst/>
          </a:prstGeom>
          <a:noFill/>
          <a:ln>
            <a:noFill/>
          </a:ln>
        </p:spPr>
        <p:txBody>
          <a:bodyPr spcFirstLastPara="1" vert="horz" wrap="square" lIns="68569" tIns="34275" rIns="68569" bIns="34275" numCol="1" rtlCol="0" anchor="t" anchorCtr="0" compatLnSpc="1">
            <a:prstTxWarp prst="textNoShape">
              <a:avLst/>
            </a:prstTxWarp>
            <a:noAutofit/>
          </a:bodyPr>
          <a:lstStyle/>
          <a:p>
            <a:pPr marL="169069" indent="-169069">
              <a:lnSpc>
                <a:spcPct val="92000"/>
              </a:lnSpc>
              <a:buSzPts val="2400"/>
              <a:buFont typeface="Calibri"/>
              <a:buChar char="•"/>
            </a:pPr>
            <a:r>
              <a:rPr lang="en-US" sz="2000" b="1" dirty="0">
                <a:solidFill>
                  <a:srgbClr val="004A17"/>
                </a:solidFill>
                <a:ea typeface="Calibri"/>
                <a:sym typeface="Calibri"/>
              </a:rPr>
              <a:t>Functionality: </a:t>
            </a:r>
            <a:r>
              <a:rPr lang="en-US" sz="2000" dirty="0">
                <a:ea typeface="Calibri"/>
                <a:sym typeface="Calibri"/>
              </a:rPr>
              <a:t>600+ </a:t>
            </a:r>
            <a:r>
              <a:rPr lang="en-US" sz="2000" dirty="0" err="1">
                <a:ea typeface="Calibri"/>
                <a:sym typeface="Calibri"/>
              </a:rPr>
              <a:t>tapeouts</a:t>
            </a:r>
            <a:r>
              <a:rPr lang="en-US" sz="2000" dirty="0">
                <a:ea typeface="Calibri"/>
                <a:sym typeface="Calibri"/>
              </a:rPr>
              <a:t> at 180-12nm</a:t>
            </a:r>
          </a:p>
          <a:p>
            <a:pPr marL="169069" indent="-169069">
              <a:lnSpc>
                <a:spcPct val="92000"/>
              </a:lnSpc>
              <a:spcBef>
                <a:spcPts val="450"/>
              </a:spcBef>
              <a:buSzPts val="2400"/>
              <a:buFont typeface="Calibri"/>
              <a:buChar char="•"/>
            </a:pPr>
            <a:r>
              <a:rPr lang="en-US" sz="2000" b="1" dirty="0">
                <a:solidFill>
                  <a:srgbClr val="004A17"/>
                </a:solidFill>
                <a:ea typeface="Calibri"/>
                <a:sym typeface="Calibri"/>
              </a:rPr>
              <a:t>Community: </a:t>
            </a:r>
            <a:r>
              <a:rPr lang="en-US" sz="2000" dirty="0" err="1">
                <a:ea typeface="Calibri"/>
                <a:sym typeface="Calibri"/>
              </a:rPr>
              <a:t>OpenROAD</a:t>
            </a:r>
            <a:r>
              <a:rPr lang="en-US" sz="2000" dirty="0">
                <a:ea typeface="Calibri"/>
                <a:sym typeface="Calibri"/>
              </a:rPr>
              <a:t> app has &gt;18K commits from 84 contributors</a:t>
            </a:r>
          </a:p>
          <a:p>
            <a:pPr marL="169069" indent="-169069">
              <a:lnSpc>
                <a:spcPct val="92000"/>
              </a:lnSpc>
              <a:spcBef>
                <a:spcPts val="450"/>
              </a:spcBef>
              <a:buSzPts val="2400"/>
              <a:buFont typeface="Calibri"/>
              <a:buChar char="•"/>
            </a:pPr>
            <a:r>
              <a:rPr lang="en-US" sz="2000" b="1" dirty="0">
                <a:solidFill>
                  <a:srgbClr val="004A17"/>
                </a:solidFill>
                <a:ea typeface="Calibri"/>
                <a:sym typeface="Calibri"/>
              </a:rPr>
              <a:t>Education and Workforce:  </a:t>
            </a:r>
            <a:r>
              <a:rPr lang="en-US" sz="2000" dirty="0">
                <a:ea typeface="Calibri"/>
                <a:sym typeface="Calibri"/>
              </a:rPr>
              <a:t>from high school to graduate level, extension</a:t>
            </a:r>
          </a:p>
          <a:p>
            <a:pPr marL="0" indent="0">
              <a:lnSpc>
                <a:spcPct val="92000"/>
              </a:lnSpc>
              <a:spcBef>
                <a:spcPts val="450"/>
              </a:spcBef>
              <a:buSzPts val="2400"/>
              <a:buNone/>
            </a:pPr>
            <a:endParaRPr lang="en-US" sz="2000" dirty="0">
              <a:ea typeface="Calibri"/>
              <a:sym typeface="Calibri"/>
            </a:endParaRPr>
          </a:p>
          <a:p>
            <a:pPr marL="169069" indent="-169069">
              <a:lnSpc>
                <a:spcPct val="92000"/>
              </a:lnSpc>
              <a:spcBef>
                <a:spcPts val="900"/>
              </a:spcBef>
              <a:buSzPts val="2400"/>
              <a:buFont typeface="Calibri"/>
              <a:buChar char="•"/>
            </a:pPr>
            <a:r>
              <a:rPr lang="en-US" sz="2000" b="1" dirty="0">
                <a:solidFill>
                  <a:srgbClr val="004A17"/>
                </a:solidFill>
                <a:ea typeface="Calibri"/>
                <a:sym typeface="Wingdings" panose="05000000000000000000" pitchFamily="2" charset="2"/>
              </a:rPr>
              <a:t>Researchers</a:t>
            </a:r>
          </a:p>
          <a:p>
            <a:pPr marL="169069" indent="-169069">
              <a:lnSpc>
                <a:spcPct val="92000"/>
              </a:lnSpc>
              <a:spcBef>
                <a:spcPts val="450"/>
              </a:spcBef>
              <a:buSzPts val="2400"/>
              <a:buFont typeface="Calibri"/>
              <a:buChar char="•"/>
            </a:pPr>
            <a:r>
              <a:rPr lang="en-US" sz="2000" b="1" dirty="0">
                <a:solidFill>
                  <a:srgbClr val="004A17"/>
                </a:solidFill>
                <a:ea typeface="Calibri"/>
                <a:sym typeface="Wingdings" panose="05000000000000000000" pitchFamily="2" charset="2"/>
              </a:rPr>
              <a:t>Small R&amp;D teams, startups </a:t>
            </a:r>
          </a:p>
        </p:txBody>
      </p:sp>
      <p:sp>
        <p:nvSpPr>
          <p:cNvPr id="2" name="Title 1">
            <a:extLst>
              <a:ext uri="{FF2B5EF4-FFF2-40B4-BE49-F238E27FC236}">
                <a16:creationId xmlns:a16="http://schemas.microsoft.com/office/drawing/2014/main" id="{0826AF9A-F429-BF72-BB96-404A41295924}"/>
              </a:ext>
            </a:extLst>
          </p:cNvPr>
          <p:cNvSpPr>
            <a:spLocks noGrp="1"/>
          </p:cNvSpPr>
          <p:nvPr>
            <p:ph type="title"/>
          </p:nvPr>
        </p:nvSpPr>
        <p:spPr>
          <a:xfrm>
            <a:off x="161924" y="138326"/>
            <a:ext cx="8982075" cy="595312"/>
          </a:xfrm>
        </p:spPr>
        <p:txBody>
          <a:bodyPr/>
          <a:lstStyle/>
          <a:p>
            <a:r>
              <a:rPr lang="en-US" sz="3000" dirty="0">
                <a:latin typeface="Arial"/>
                <a:cs typeface="Arial"/>
                <a:sym typeface="Arial"/>
              </a:rPr>
              <a:t>Current Status</a:t>
            </a:r>
            <a:endParaRPr lang="en-US" sz="1000" dirty="0"/>
          </a:p>
        </p:txBody>
      </p:sp>
      <p:pic>
        <p:nvPicPr>
          <p:cNvPr id="356" name="Picture 355">
            <a:extLst>
              <a:ext uri="{FF2B5EF4-FFF2-40B4-BE49-F238E27FC236}">
                <a16:creationId xmlns:a16="http://schemas.microsoft.com/office/drawing/2014/main" id="{D7663372-3DC9-0B46-DDDF-23C0F7C80177}"/>
              </a:ext>
            </a:extLst>
          </p:cNvPr>
          <p:cNvPicPr>
            <a:picLocks noChangeAspect="1"/>
          </p:cNvPicPr>
          <p:nvPr/>
        </p:nvPicPr>
        <p:blipFill>
          <a:blip r:embed="rId3"/>
          <a:stretch>
            <a:fillRect/>
          </a:stretch>
        </p:blipFill>
        <p:spPr>
          <a:xfrm>
            <a:off x="1816145" y="5543505"/>
            <a:ext cx="5511710" cy="465093"/>
          </a:xfrm>
          <a:prstGeom prst="rect">
            <a:avLst/>
          </a:prstGeom>
        </p:spPr>
      </p:pic>
      <p:pic>
        <p:nvPicPr>
          <p:cNvPr id="361" name="Picture 360">
            <a:extLst>
              <a:ext uri="{FF2B5EF4-FFF2-40B4-BE49-F238E27FC236}">
                <a16:creationId xmlns:a16="http://schemas.microsoft.com/office/drawing/2014/main" id="{45C47810-16B1-269A-986A-B6FAEA2CF74C}"/>
              </a:ext>
            </a:extLst>
          </p:cNvPr>
          <p:cNvPicPr>
            <a:picLocks noChangeAspect="1"/>
          </p:cNvPicPr>
          <p:nvPr/>
        </p:nvPicPr>
        <p:blipFill>
          <a:blip r:embed="rId4"/>
          <a:stretch>
            <a:fillRect/>
          </a:stretch>
        </p:blipFill>
        <p:spPr>
          <a:xfrm>
            <a:off x="56767" y="953228"/>
            <a:ext cx="5234339" cy="4335189"/>
          </a:xfrm>
          <a:prstGeom prst="rect">
            <a:avLst/>
          </a:prstGeom>
        </p:spPr>
      </p:pic>
    </p:spTree>
    <p:extLst>
      <p:ext uri="{BB962C8B-B14F-4D97-AF65-F5344CB8AC3E}">
        <p14:creationId xmlns:p14="http://schemas.microsoft.com/office/powerpoint/2010/main" val="40752960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5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7">
                                            <p:txEl>
                                              <p:pRg st="0" end="0"/>
                                            </p:txEl>
                                          </p:spTgt>
                                        </p:tgtEl>
                                        <p:attrNameLst>
                                          <p:attrName>style.visibility</p:attrName>
                                        </p:attrNameLst>
                                      </p:cBhvr>
                                      <p:to>
                                        <p:strVal val="visible"/>
                                      </p:to>
                                    </p:set>
                                    <p:animEffect transition="in" filter="fade">
                                      <p:cBhvr>
                                        <p:cTn id="12" dur="500"/>
                                        <p:tgtEl>
                                          <p:spTgt spid="34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47">
                                            <p:txEl>
                                              <p:pRg st="1" end="1"/>
                                            </p:txEl>
                                          </p:spTgt>
                                        </p:tgtEl>
                                        <p:attrNameLst>
                                          <p:attrName>style.visibility</p:attrName>
                                        </p:attrNameLst>
                                      </p:cBhvr>
                                      <p:to>
                                        <p:strVal val="visible"/>
                                      </p:to>
                                    </p:set>
                                    <p:animEffect transition="in" filter="fade">
                                      <p:cBhvr>
                                        <p:cTn id="15" dur="500"/>
                                        <p:tgtEl>
                                          <p:spTgt spid="347">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47">
                                            <p:txEl>
                                              <p:pRg st="2" end="2"/>
                                            </p:txEl>
                                          </p:spTgt>
                                        </p:tgtEl>
                                        <p:attrNameLst>
                                          <p:attrName>style.visibility</p:attrName>
                                        </p:attrNameLst>
                                      </p:cBhvr>
                                      <p:to>
                                        <p:strVal val="visible"/>
                                      </p:to>
                                    </p:set>
                                    <p:animEffect transition="in" filter="fade">
                                      <p:cBhvr>
                                        <p:cTn id="18" dur="500"/>
                                        <p:tgtEl>
                                          <p:spTgt spid="34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7">
                                            <p:txEl>
                                              <p:pRg st="4" end="4"/>
                                            </p:txEl>
                                          </p:spTgt>
                                        </p:tgtEl>
                                        <p:attrNameLst>
                                          <p:attrName>style.visibility</p:attrName>
                                        </p:attrNameLst>
                                      </p:cBhvr>
                                      <p:to>
                                        <p:strVal val="visible"/>
                                      </p:to>
                                    </p:set>
                                    <p:animEffect transition="in" filter="fade">
                                      <p:cBhvr>
                                        <p:cTn id="23" dur="500"/>
                                        <p:tgtEl>
                                          <p:spTgt spid="347">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47">
                                            <p:txEl>
                                              <p:pRg st="5" end="5"/>
                                            </p:txEl>
                                          </p:spTgt>
                                        </p:tgtEl>
                                        <p:attrNameLst>
                                          <p:attrName>style.visibility</p:attrName>
                                        </p:attrNameLst>
                                      </p:cBhvr>
                                      <p:to>
                                        <p:strVal val="visible"/>
                                      </p:to>
                                    </p:set>
                                    <p:animEffect transition="in" filter="fade">
                                      <p:cBhvr>
                                        <p:cTn id="26" dur="500"/>
                                        <p:tgtEl>
                                          <p:spTgt spid="3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ABKGROU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srcPresentation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gsrcPresentationTemplate 1">
        <a:dk1>
          <a:srgbClr val="0033CC"/>
        </a:dk1>
        <a:lt1>
          <a:srgbClr val="99FFFF"/>
        </a:lt1>
        <a:dk2>
          <a:srgbClr val="000000"/>
        </a:dk2>
        <a:lt2>
          <a:srgbClr val="000000"/>
        </a:lt2>
        <a:accent1>
          <a:srgbClr val="00B8A5"/>
        </a:accent1>
        <a:accent2>
          <a:srgbClr val="2C005E"/>
        </a:accent2>
        <a:accent3>
          <a:srgbClr val="CAFFFF"/>
        </a:accent3>
        <a:accent4>
          <a:srgbClr val="002AAE"/>
        </a:accent4>
        <a:accent5>
          <a:srgbClr val="AAD8CF"/>
        </a:accent5>
        <a:accent6>
          <a:srgbClr val="270054"/>
        </a:accent6>
        <a:hlink>
          <a:srgbClr val="4C82FF"/>
        </a:hlink>
        <a:folHlink>
          <a:srgbClr val="FFB833"/>
        </a:folHlink>
      </a:clrScheme>
      <a:clrMap bg1="lt1" tx1="dk1" bg2="lt2" tx2="dk2" accent1="accent1" accent2="accent2" accent3="accent3" accent4="accent4" accent5="accent5" accent6="accent6" hlink="hlink" folHlink="folHlink"/>
    </a:extraClrScheme>
    <a:extraClrScheme>
      <a:clrScheme name="gsrcPresentationTemplate 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srcPresentationTemplate 3">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gsrcPresentationTemplate 4">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srcPresentationTemplate 5">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srcPresentationTemplate 6">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srcPresentationTemplate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gsrcPresentationTemplate 8">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60220</TotalTime>
  <Words>9316</Words>
  <Application>Microsoft Office PowerPoint</Application>
  <PresentationFormat>On-screen Show (4:3)</PresentationFormat>
  <Paragraphs>808</Paragraphs>
  <Slides>59</Slides>
  <Notes>59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Arial</vt:lpstr>
      <vt:lpstr>Arial Narrow</vt:lpstr>
      <vt:lpstr>Calibri</vt:lpstr>
      <vt:lpstr>Consolas</vt:lpstr>
      <vt:lpstr>Monotype Sorts</vt:lpstr>
      <vt:lpstr>Noto Sans Symbols</vt:lpstr>
      <vt:lpstr>Poppins</vt:lpstr>
      <vt:lpstr>Tahoma</vt:lpstr>
      <vt:lpstr>Times New Roman</vt:lpstr>
      <vt:lpstr>1_ABKGROUP</vt:lpstr>
      <vt:lpstr>OpenROAD: The Journey So Far, and the Roadmap</vt:lpstr>
      <vt:lpstr>Agenda</vt:lpstr>
      <vt:lpstr>The Crisis of Hardware Design</vt:lpstr>
      <vt:lpstr>Design with Proprietary EDA: Need $$$, Experts</vt:lpstr>
      <vt:lpstr>OpenROAD: June 2018 – December 2023</vt:lpstr>
      <vt:lpstr>OpenROAD: RTL-to-GDS, No Humans, 24 Hours</vt:lpstr>
      <vt:lpstr>Industrial Strength Incremental Architecture: Built to Last</vt:lpstr>
      <vt:lpstr>Usage in Advanced Nodes</vt:lpstr>
      <vt:lpstr>Current Status</vt:lpstr>
      <vt:lpstr>Momentum, “Virality”</vt:lpstr>
      <vt:lpstr>OpenROAD Availability https://openroad.readthedocs.io/en/latest/main/README.html </vt:lpstr>
      <vt:lpstr>Agenda</vt:lpstr>
      <vt:lpstr>“Seeding an Ecosystem”</vt:lpstr>
      <vt:lpstr>If We Build It, Who Will Come?    Who is “We”?</vt:lpstr>
      <vt:lpstr>If We Build It, Who Will Come?    Who is “We”?</vt:lpstr>
      <vt:lpstr>Skills and Mindset</vt:lpstr>
      <vt:lpstr>“We” Must Also Include the Right Users</vt:lpstr>
      <vt:lpstr>If We Build It, Who Will Come?    Who is “Who”?</vt:lpstr>
      <vt:lpstr>“Not Research As Usual”</vt:lpstr>
      <vt:lpstr>And More Dimensions: The Next Generation</vt:lpstr>
      <vt:lpstr>And More Dimensions: Community</vt:lpstr>
      <vt:lpstr>Agenda</vt:lpstr>
      <vt:lpstr>High-Level Direction: Cloud, ML</vt:lpstr>
      <vt:lpstr>IC Design and EDA = Optimization</vt:lpstr>
      <vt:lpstr>High-Level Direction: Early DSE (Arch, RTL)</vt:lpstr>
      <vt:lpstr>Hier-RTLMP vs. Commercial Macro Placer</vt:lpstr>
      <vt:lpstr>Direction: Early Design Space Exploration</vt:lpstr>
      <vt:lpstr>Agenda</vt:lpstr>
      <vt:lpstr>OpenROAD Development</vt:lpstr>
      <vt:lpstr>Synthesis is a Priority</vt:lpstr>
      <vt:lpstr>Other Current Priorities</vt:lpstr>
      <vt:lpstr>Agenda</vt:lpstr>
      <vt:lpstr>OpenROAD DARPA Contract Ends 12/31/2023</vt:lpstr>
      <vt:lpstr>Precision Innovations, Inc. Overview</vt:lpstr>
      <vt:lpstr>The OpenROAD Initiative 501(c)(3) Nonprofit</vt:lpstr>
      <vt:lpstr> Agile Development on OpenROAD: Example</vt:lpstr>
      <vt:lpstr>Building Out Proxies: Example</vt:lpstr>
      <vt:lpstr>Agenda</vt:lpstr>
      <vt:lpstr>What Exists Today in OpenROAD?</vt:lpstr>
      <vt:lpstr>Vision: OpenROAD as an ML for EDA Playground</vt:lpstr>
      <vt:lpstr>ML for EDA Playground: CircuitOps Data Format</vt:lpstr>
      <vt:lpstr>ML for EDA Playground: ML-centric APIs</vt:lpstr>
      <vt:lpstr>ML for EDA Playground: Example Optimization and Analysis</vt:lpstr>
      <vt:lpstr>ChatEDA: Autonomous EDA Agent Empowered by LLM</vt:lpstr>
      <vt:lpstr>LLM with EDA Domain Knowledge</vt:lpstr>
      <vt:lpstr>Agenda</vt:lpstr>
      <vt:lpstr>Background Thought #1: Bars Matter</vt:lpstr>
      <vt:lpstr>Background Thought #2: Infrax = Commodity</vt:lpstr>
      <vt:lpstr>Background Thought #3: Don’t Ignore Proxies!</vt:lpstr>
      <vt:lpstr>Agenda</vt:lpstr>
      <vt:lpstr>Summary</vt:lpstr>
      <vt:lpstr>Some Links   (talks are always posted at vlsicad.ucsd.edu) </vt:lpstr>
      <vt:lpstr>PowerPoint Presentation</vt:lpstr>
      <vt:lpstr>PowerPoint Presentation</vt:lpstr>
      <vt:lpstr>GUI: Select command usage to find all IO nets</vt:lpstr>
      <vt:lpstr>Find instances related to timing optimization</vt:lpstr>
      <vt:lpstr>Pin Labels</vt:lpstr>
      <vt:lpstr>Slack Histogram</vt:lpstr>
      <vt:lpstr>This Past Tuesday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Kwangsoo Han</dc:creator>
  <cp:lastModifiedBy>Kahng, Andrew</cp:lastModifiedBy>
  <cp:revision>2829</cp:revision>
  <cp:lastPrinted>2023-03-09T07:30:51Z</cp:lastPrinted>
  <dcterms:created xsi:type="dcterms:W3CDTF">2006-08-16T00:00:00Z</dcterms:created>
  <dcterms:modified xsi:type="dcterms:W3CDTF">2023-09-17T21:21:35Z</dcterms:modified>
</cp:coreProperties>
</file>